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7" r:id="rId2"/>
    <p:sldId id="709" r:id="rId3"/>
    <p:sldId id="675" r:id="rId4"/>
    <p:sldId id="702" r:id="rId5"/>
    <p:sldId id="703" r:id="rId6"/>
    <p:sldId id="258" r:id="rId7"/>
    <p:sldId id="715" r:id="rId8"/>
    <p:sldId id="710" r:id="rId9"/>
    <p:sldId id="501" r:id="rId10"/>
    <p:sldId id="700" r:id="rId11"/>
    <p:sldId id="705" r:id="rId12"/>
    <p:sldId id="682" r:id="rId13"/>
    <p:sldId id="707" r:id="rId14"/>
    <p:sldId id="706" r:id="rId15"/>
    <p:sldId id="711" r:id="rId16"/>
    <p:sldId id="590" r:id="rId17"/>
    <p:sldId id="591" r:id="rId18"/>
    <p:sldId id="602" r:id="rId19"/>
    <p:sldId id="595" r:id="rId20"/>
    <p:sldId id="589" r:id="rId21"/>
    <p:sldId id="599" r:id="rId22"/>
    <p:sldId id="601" r:id="rId23"/>
    <p:sldId id="708" r:id="rId24"/>
    <p:sldId id="712" r:id="rId25"/>
    <p:sldId id="713" r:id="rId26"/>
    <p:sldId id="714" r:id="rId27"/>
    <p:sldId id="415" r:id="rId28"/>
    <p:sldId id="674" r:id="rId29"/>
    <p:sldId id="60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850" autoAdjust="0"/>
  </p:normalViewPr>
  <p:slideViewPr>
    <p:cSldViewPr snapToGrid="0">
      <p:cViewPr varScale="1">
        <p:scale>
          <a:sx n="47" d="100"/>
          <a:sy n="47" d="100"/>
        </p:scale>
        <p:origin x="1987" y="26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dreawork\DIA%20Higher%20Ed%20Dropbox\DIA%20Master%20Folder\1)%20Projects%20&amp;%20Partners\ISSAQ\North%20Carolina%20Central%20University\6)%20Data%20&amp;%20Reports\3)%20Other%20Data%20&amp;%20Reports\Fall%202024%20ISSAQ%20Module%20Eval%20Surveys\Scored%20Student%20Respon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dreawork\DIA%20Higher%20Ed%20Dropbox\DIA%20Master%20Folder\1)%20Projects%20&amp;%20Partners\ISSAQ\North%20Carolina%20Central%20University\6)%20Data%20&amp;%20Reports\3)%20Other%20Data%20&amp;%20Reports\Fall%202024%20ISSAQ%20Module%20Eval%20Surveys\Scored%20Student%20Respons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andreawork\DIA%20Higher%20Ed%20Dropbox\DIA%20Master%20Folder\1)%20Projects%20&amp;%20Partners\ISSAQ\North%20Carolina%20Central%20University\6)%20Data%20&amp;%20Reports\3)%20Other%20Data%20&amp;%20Reports\Fall%202024%20ISSAQ%20Module%20Eval%20Surveys\Scored%20Student%20Respons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ndreawork\DIA%20Higher%20Ed%20Dropbox\DIA%20Master%20Folder\1)%20Projects%20&amp;%20Partners\ISSAQ\North%20Carolina%20Central%20University\6)%20Data%20&amp;%20Reports\3)%20Other%20Data%20&amp;%20Reports\Fall%202024%20ISSAQ%20Module%20Eval%20Surveys\Scored%20Student%20Respons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ndreawork\DIA%20Higher%20Ed%20Dropbox\DIA%20Master%20Folder\1)%20Projects%20&amp;%20Partners\ISSAQ\North%20Carolina%20Central%20University\6)%20Data%20&amp;%20Reports\3)%20Other%20Data%20&amp;%20Reports\Fall%202024%20ISSAQ%20Module%20Eval%20Surveys\Scored%20Student%20Respons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ndreawork\DIA%20Higher%20Ed%20Dropbox\DIA%20Master%20Folder\1)%20Projects%20&amp;%20Partners\ISSAQ\North%20Carolina%20Central%20University\6)%20Data%20&amp;%20Reports\3)%20Other%20Data%20&amp;%20Reports\Fall%202024%20ISSAQ%20Module%20Eval%20Surveys\Scored%20Student%20Respons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dreawork\DIA%20Higher%20Ed%20Dropbox\DIA%20Master%20Folder\1)%20Projects%20&amp;%20Partners\ISSAQ\North%20Carolina%20Central%20University\6)%20Data%20&amp;%20Reports\3)%20Other%20Data%20&amp;%20Reports\Fall%202024%20ISSAQ%20Module%20Eval%20Surveys\Scored%20Student%20Response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'Q1'!$A$26:$A$29</c:f>
              <c:strCache>
                <c:ptCount val="4"/>
                <c:pt idx="0">
                  <c:v>Strongly Agree</c:v>
                </c:pt>
                <c:pt idx="1">
                  <c:v>Agree</c:v>
                </c:pt>
                <c:pt idx="2">
                  <c:v>Disagree</c:v>
                </c:pt>
                <c:pt idx="3">
                  <c:v>Strongly Disagree</c:v>
                </c:pt>
              </c:strCache>
            </c:strRef>
          </c:cat>
          <c:val>
            <c:numRef>
              <c:f>'Q1'!$B$26:$B$29</c:f>
              <c:numCache>
                <c:formatCode>0.0%</c:formatCode>
                <c:ptCount val="4"/>
                <c:pt idx="0">
                  <c:v>0.39692982456140352</c:v>
                </c:pt>
                <c:pt idx="1">
                  <c:v>0.5010940919037199</c:v>
                </c:pt>
                <c:pt idx="2">
                  <c:v>5.2516411378555797E-2</c:v>
                </c:pt>
                <c:pt idx="3">
                  <c:v>4.8140043763676151E-2</c:v>
                </c:pt>
              </c:numCache>
            </c:numRef>
          </c:val>
          <c:extLst>
            <c:ext xmlns:c16="http://schemas.microsoft.com/office/drawing/2014/chart" uri="{C3380CC4-5D6E-409C-BE32-E72D297353CC}">
              <c16:uniqueId val="{00000000-5D01-BF4F-BF78-D2DF95FAEE4F}"/>
            </c:ext>
          </c:extLst>
        </c:ser>
        <c:dLbls>
          <c:showLegendKey val="0"/>
          <c:showVal val="0"/>
          <c:showCatName val="0"/>
          <c:showSerName val="0"/>
          <c:showPercent val="0"/>
          <c:showBubbleSize val="0"/>
        </c:dLbls>
        <c:gapWidth val="81"/>
        <c:overlap val="-27"/>
        <c:axId val="798755359"/>
        <c:axId val="1733805792"/>
      </c:barChart>
      <c:catAx>
        <c:axId val="79875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33805792"/>
        <c:crosses val="autoZero"/>
        <c:auto val="1"/>
        <c:lblAlgn val="ctr"/>
        <c:lblOffset val="100"/>
        <c:noMultiLvlLbl val="0"/>
      </c:catAx>
      <c:valAx>
        <c:axId val="17338057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 of Students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98755359"/>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'Q1'!$A$33:$A$36</c:f>
              <c:strCache>
                <c:ptCount val="4"/>
                <c:pt idx="0">
                  <c:v>Strongly Agree</c:v>
                </c:pt>
                <c:pt idx="1">
                  <c:v>Agree</c:v>
                </c:pt>
                <c:pt idx="2">
                  <c:v>Disagree</c:v>
                </c:pt>
                <c:pt idx="3">
                  <c:v>Strongly Disagree</c:v>
                </c:pt>
              </c:strCache>
            </c:strRef>
          </c:cat>
          <c:val>
            <c:numRef>
              <c:f>'Q1'!$B$33:$B$36</c:f>
              <c:numCache>
                <c:formatCode>0.0%</c:formatCode>
                <c:ptCount val="4"/>
                <c:pt idx="0">
                  <c:v>0.24503311258278146</c:v>
                </c:pt>
                <c:pt idx="1">
                  <c:v>0.57488986784140972</c:v>
                </c:pt>
                <c:pt idx="2">
                  <c:v>0.13656387665198239</c:v>
                </c:pt>
                <c:pt idx="3">
                  <c:v>4.185022026431718E-2</c:v>
                </c:pt>
              </c:numCache>
            </c:numRef>
          </c:val>
          <c:extLst>
            <c:ext xmlns:c16="http://schemas.microsoft.com/office/drawing/2014/chart" uri="{C3380CC4-5D6E-409C-BE32-E72D297353CC}">
              <c16:uniqueId val="{00000000-EB26-8543-BBC8-75E2EB0ED75D}"/>
            </c:ext>
          </c:extLst>
        </c:ser>
        <c:dLbls>
          <c:showLegendKey val="0"/>
          <c:showVal val="0"/>
          <c:showCatName val="0"/>
          <c:showSerName val="0"/>
          <c:showPercent val="0"/>
          <c:showBubbleSize val="0"/>
        </c:dLbls>
        <c:gapWidth val="81"/>
        <c:overlap val="-27"/>
        <c:axId val="798755359"/>
        <c:axId val="1733805792"/>
      </c:barChart>
      <c:catAx>
        <c:axId val="79875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33805792"/>
        <c:crosses val="autoZero"/>
        <c:auto val="1"/>
        <c:lblAlgn val="ctr"/>
        <c:lblOffset val="100"/>
        <c:noMultiLvlLbl val="0"/>
      </c:catAx>
      <c:valAx>
        <c:axId val="17338057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800" dirty="0">
                    <a:solidFill>
                      <a:schemeClr val="tx1"/>
                    </a:solidFill>
                  </a:rPr>
                  <a:t>% of Students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98755359"/>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'Q1'!$A$40:$A$43</c:f>
              <c:strCache>
                <c:ptCount val="4"/>
                <c:pt idx="0">
                  <c:v>Strongly Agree</c:v>
                </c:pt>
                <c:pt idx="1">
                  <c:v>Agree</c:v>
                </c:pt>
                <c:pt idx="2">
                  <c:v>Disagree</c:v>
                </c:pt>
                <c:pt idx="3">
                  <c:v>Strongly Disagree</c:v>
                </c:pt>
              </c:strCache>
            </c:strRef>
          </c:cat>
          <c:val>
            <c:numRef>
              <c:f>'Q1'!$B$40:$B$43</c:f>
              <c:numCache>
                <c:formatCode>0.0%</c:formatCode>
                <c:ptCount val="4"/>
                <c:pt idx="0">
                  <c:v>0.38596491228070173</c:v>
                </c:pt>
                <c:pt idx="1">
                  <c:v>0.51203501094091908</c:v>
                </c:pt>
                <c:pt idx="2">
                  <c:v>5.0328227571115977E-2</c:v>
                </c:pt>
                <c:pt idx="3">
                  <c:v>5.0328227571115977E-2</c:v>
                </c:pt>
              </c:numCache>
            </c:numRef>
          </c:val>
          <c:extLst>
            <c:ext xmlns:c16="http://schemas.microsoft.com/office/drawing/2014/chart" uri="{C3380CC4-5D6E-409C-BE32-E72D297353CC}">
              <c16:uniqueId val="{00000000-B8F6-C64F-A3F9-CAE63994AF8A}"/>
            </c:ext>
          </c:extLst>
        </c:ser>
        <c:dLbls>
          <c:showLegendKey val="0"/>
          <c:showVal val="0"/>
          <c:showCatName val="0"/>
          <c:showSerName val="0"/>
          <c:showPercent val="0"/>
          <c:showBubbleSize val="0"/>
        </c:dLbls>
        <c:gapWidth val="81"/>
        <c:overlap val="-27"/>
        <c:axId val="798755359"/>
        <c:axId val="1733805792"/>
      </c:barChart>
      <c:catAx>
        <c:axId val="79875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33805792"/>
        <c:crosses val="autoZero"/>
        <c:auto val="1"/>
        <c:lblAlgn val="ctr"/>
        <c:lblOffset val="100"/>
        <c:noMultiLvlLbl val="0"/>
      </c:catAx>
      <c:valAx>
        <c:axId val="17338057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 of</a:t>
                </a:r>
                <a:r>
                  <a:rPr lang="en-US" sz="1800" baseline="0" dirty="0">
                    <a:solidFill>
                      <a:schemeClr val="tx1"/>
                    </a:solidFill>
                  </a:rPr>
                  <a:t> Students</a:t>
                </a:r>
                <a:endParaRPr lang="en-US" sz="1800" dirty="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98755359"/>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'Q1'!$A$26:$A$29</c:f>
              <c:strCache>
                <c:ptCount val="4"/>
                <c:pt idx="0">
                  <c:v>Strongly Agree</c:v>
                </c:pt>
                <c:pt idx="1">
                  <c:v>Agree</c:v>
                </c:pt>
                <c:pt idx="2">
                  <c:v>Disagree</c:v>
                </c:pt>
                <c:pt idx="3">
                  <c:v>Strongly Disagree</c:v>
                </c:pt>
              </c:strCache>
            </c:strRef>
          </c:cat>
          <c:val>
            <c:numRef>
              <c:f>'Q1'!$B$26:$B$29</c:f>
              <c:numCache>
                <c:formatCode>0.0%</c:formatCode>
                <c:ptCount val="4"/>
                <c:pt idx="0">
                  <c:v>0.39692982456140352</c:v>
                </c:pt>
                <c:pt idx="1">
                  <c:v>0.5010940919037199</c:v>
                </c:pt>
                <c:pt idx="2">
                  <c:v>5.2516411378555797E-2</c:v>
                </c:pt>
                <c:pt idx="3">
                  <c:v>4.8140043763676151E-2</c:v>
                </c:pt>
              </c:numCache>
            </c:numRef>
          </c:val>
          <c:extLst>
            <c:ext xmlns:c16="http://schemas.microsoft.com/office/drawing/2014/chart" uri="{C3380CC4-5D6E-409C-BE32-E72D297353CC}">
              <c16:uniqueId val="{00000000-5D01-BF4F-BF78-D2DF95FAEE4F}"/>
            </c:ext>
          </c:extLst>
        </c:ser>
        <c:dLbls>
          <c:showLegendKey val="0"/>
          <c:showVal val="0"/>
          <c:showCatName val="0"/>
          <c:showSerName val="0"/>
          <c:showPercent val="0"/>
          <c:showBubbleSize val="0"/>
        </c:dLbls>
        <c:gapWidth val="81"/>
        <c:overlap val="-27"/>
        <c:axId val="798755359"/>
        <c:axId val="1733805792"/>
      </c:barChart>
      <c:catAx>
        <c:axId val="79875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33805792"/>
        <c:crosses val="autoZero"/>
        <c:auto val="1"/>
        <c:lblAlgn val="ctr"/>
        <c:lblOffset val="100"/>
        <c:noMultiLvlLbl val="0"/>
      </c:catAx>
      <c:valAx>
        <c:axId val="17338057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 of Students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98755359"/>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6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'Q1'!$A$33:$A$36</c:f>
              <c:strCache>
                <c:ptCount val="4"/>
                <c:pt idx="0">
                  <c:v>Strongly Agree</c:v>
                </c:pt>
                <c:pt idx="1">
                  <c:v>Agree</c:v>
                </c:pt>
                <c:pt idx="2">
                  <c:v>Disagree</c:v>
                </c:pt>
                <c:pt idx="3">
                  <c:v>Strongly Disagree</c:v>
                </c:pt>
              </c:strCache>
            </c:strRef>
          </c:cat>
          <c:val>
            <c:numRef>
              <c:f>'Q1'!$B$33:$B$36</c:f>
              <c:numCache>
                <c:formatCode>0.0%</c:formatCode>
                <c:ptCount val="4"/>
                <c:pt idx="0">
                  <c:v>0.24503311258278146</c:v>
                </c:pt>
                <c:pt idx="1">
                  <c:v>0.57488986784140972</c:v>
                </c:pt>
                <c:pt idx="2">
                  <c:v>0.13656387665198239</c:v>
                </c:pt>
                <c:pt idx="3">
                  <c:v>4.185022026431718E-2</c:v>
                </c:pt>
              </c:numCache>
            </c:numRef>
          </c:val>
          <c:extLst>
            <c:ext xmlns:c16="http://schemas.microsoft.com/office/drawing/2014/chart" uri="{C3380CC4-5D6E-409C-BE32-E72D297353CC}">
              <c16:uniqueId val="{00000000-EB26-8543-BBC8-75E2EB0ED75D}"/>
            </c:ext>
          </c:extLst>
        </c:ser>
        <c:dLbls>
          <c:showLegendKey val="0"/>
          <c:showVal val="0"/>
          <c:showCatName val="0"/>
          <c:showSerName val="0"/>
          <c:showPercent val="0"/>
          <c:showBubbleSize val="0"/>
        </c:dLbls>
        <c:gapWidth val="81"/>
        <c:overlap val="-27"/>
        <c:axId val="798755359"/>
        <c:axId val="1733805792"/>
      </c:barChart>
      <c:catAx>
        <c:axId val="7987553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1733805792"/>
        <c:crosses val="autoZero"/>
        <c:auto val="1"/>
        <c:lblAlgn val="ctr"/>
        <c:lblOffset val="100"/>
        <c:noMultiLvlLbl val="0"/>
      </c:catAx>
      <c:valAx>
        <c:axId val="1733805792"/>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800" dirty="0">
                    <a:solidFill>
                      <a:schemeClr val="tx1"/>
                    </a:solidFill>
                  </a:rPr>
                  <a:t>% of Students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798755359"/>
        <c:crosses val="autoZero"/>
        <c:crossBetween val="between"/>
        <c:majorUnit val="0.2"/>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'Q6'!$A$474</c:f>
              <c:strCache>
                <c:ptCount val="1"/>
                <c:pt idx="0">
                  <c:v>Very</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'Q6'!$B$473:$E$473</c:f>
              <c:strCache>
                <c:ptCount val="4"/>
                <c:pt idx="0">
                  <c:v>In-class Lectures</c:v>
                </c:pt>
                <c:pt idx="1">
                  <c:v>In-class Discussions</c:v>
                </c:pt>
                <c:pt idx="2">
                  <c:v>Self-Reflection Assignment</c:v>
                </c:pt>
                <c:pt idx="3">
                  <c:v>In-Class Action Plan Activity</c:v>
                </c:pt>
              </c:strCache>
            </c:strRef>
          </c:cat>
          <c:val>
            <c:numRef>
              <c:f>'Q6'!$B$474:$E$474</c:f>
              <c:numCache>
                <c:formatCode>0.0%</c:formatCode>
                <c:ptCount val="4"/>
                <c:pt idx="0">
                  <c:v>0.7432432432432432</c:v>
                </c:pt>
                <c:pt idx="1">
                  <c:v>0.69230769230769229</c:v>
                </c:pt>
                <c:pt idx="2">
                  <c:v>0.68564920273348517</c:v>
                </c:pt>
                <c:pt idx="3">
                  <c:v>0.65759637188208619</c:v>
                </c:pt>
              </c:numCache>
            </c:numRef>
          </c:val>
          <c:extLst>
            <c:ext xmlns:c16="http://schemas.microsoft.com/office/drawing/2014/chart" uri="{C3380CC4-5D6E-409C-BE32-E72D297353CC}">
              <c16:uniqueId val="{00000000-D5C5-AD46-8507-9E297463D692}"/>
            </c:ext>
          </c:extLst>
        </c:ser>
        <c:ser>
          <c:idx val="1"/>
          <c:order val="1"/>
          <c:tx>
            <c:strRef>
              <c:f>'Q6'!$A$475</c:f>
              <c:strCache>
                <c:ptCount val="1"/>
                <c:pt idx="0">
                  <c:v>Somewhat</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'Q6'!$B$473:$E$473</c:f>
              <c:strCache>
                <c:ptCount val="4"/>
                <c:pt idx="0">
                  <c:v>In-class Lectures</c:v>
                </c:pt>
                <c:pt idx="1">
                  <c:v>In-class Discussions</c:v>
                </c:pt>
                <c:pt idx="2">
                  <c:v>Self-Reflection Assignment</c:v>
                </c:pt>
                <c:pt idx="3">
                  <c:v>In-Class Action Plan Activity</c:v>
                </c:pt>
              </c:strCache>
            </c:strRef>
          </c:cat>
          <c:val>
            <c:numRef>
              <c:f>'Q6'!$B$475:$E$475</c:f>
              <c:numCache>
                <c:formatCode>0.0%</c:formatCode>
                <c:ptCount val="4"/>
                <c:pt idx="0">
                  <c:v>0.1580135440180587</c:v>
                </c:pt>
                <c:pt idx="1">
                  <c:v>0.18594104308390022</c:v>
                </c:pt>
                <c:pt idx="2">
                  <c:v>0.24200913242009131</c:v>
                </c:pt>
                <c:pt idx="3">
                  <c:v>0.21590909090909091</c:v>
                </c:pt>
              </c:numCache>
            </c:numRef>
          </c:val>
          <c:extLst>
            <c:ext xmlns:c16="http://schemas.microsoft.com/office/drawing/2014/chart" uri="{C3380CC4-5D6E-409C-BE32-E72D297353CC}">
              <c16:uniqueId val="{00000001-D5C5-AD46-8507-9E297463D692}"/>
            </c:ext>
          </c:extLst>
        </c:ser>
        <c:ser>
          <c:idx val="2"/>
          <c:order val="2"/>
          <c:tx>
            <c:strRef>
              <c:f>'Q6'!$A$476</c:f>
              <c:strCache>
                <c:ptCount val="1"/>
                <c:pt idx="0">
                  <c:v>Not at all</c:v>
                </c:pt>
              </c:strCache>
            </c:strRef>
          </c:tx>
          <c:spPr>
            <a:solidFill>
              <a:schemeClr val="accent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'Q6'!$B$473:$E$473</c:f>
              <c:strCache>
                <c:ptCount val="4"/>
                <c:pt idx="0">
                  <c:v>In-class Lectures</c:v>
                </c:pt>
                <c:pt idx="1">
                  <c:v>In-class Discussions</c:v>
                </c:pt>
                <c:pt idx="2">
                  <c:v>Self-Reflection Assignment</c:v>
                </c:pt>
                <c:pt idx="3">
                  <c:v>In-Class Action Plan Activity</c:v>
                </c:pt>
              </c:strCache>
            </c:strRef>
          </c:cat>
          <c:val>
            <c:numRef>
              <c:f>'Q6'!$B$476:$E$476</c:f>
              <c:numCache>
                <c:formatCode>0.0%</c:formatCode>
                <c:ptCount val="4"/>
                <c:pt idx="0">
                  <c:v>4.5248868778280547E-3</c:v>
                </c:pt>
                <c:pt idx="1">
                  <c:v>1.3636363636363636E-2</c:v>
                </c:pt>
                <c:pt idx="2">
                  <c:v>1.3729977116704805E-2</c:v>
                </c:pt>
                <c:pt idx="3">
                  <c:v>2.0501138952164009E-2</c:v>
                </c:pt>
              </c:numCache>
            </c:numRef>
          </c:val>
          <c:extLst>
            <c:ext xmlns:c16="http://schemas.microsoft.com/office/drawing/2014/chart" uri="{C3380CC4-5D6E-409C-BE32-E72D297353CC}">
              <c16:uniqueId val="{00000002-ACB1-DB42-AD81-25786B923413}"/>
            </c:ext>
          </c:extLst>
        </c:ser>
        <c:ser>
          <c:idx val="3"/>
          <c:order val="3"/>
          <c:tx>
            <c:strRef>
              <c:f>'Q6'!$A$477</c:f>
              <c:strCache>
                <c:ptCount val="1"/>
                <c:pt idx="0">
                  <c:v>Did not experience</c:v>
                </c:pt>
              </c:strCache>
            </c:strRef>
          </c:tx>
          <c:spPr>
            <a:solidFill>
              <a:schemeClr val="accent4"/>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'Q6'!$B$473:$E$473</c:f>
              <c:strCache>
                <c:ptCount val="4"/>
                <c:pt idx="0">
                  <c:v>In-class Lectures</c:v>
                </c:pt>
                <c:pt idx="1">
                  <c:v>In-class Discussions</c:v>
                </c:pt>
                <c:pt idx="2">
                  <c:v>Self-Reflection Assignment</c:v>
                </c:pt>
                <c:pt idx="3">
                  <c:v>In-Class Action Plan Activity</c:v>
                </c:pt>
              </c:strCache>
            </c:strRef>
          </c:cat>
          <c:val>
            <c:numRef>
              <c:f>'Q6'!$B$477:$E$477</c:f>
              <c:numCache>
                <c:formatCode>0.0%</c:formatCode>
                <c:ptCount val="4"/>
                <c:pt idx="0">
                  <c:v>8.390022675736962E-2</c:v>
                </c:pt>
                <c:pt idx="1">
                  <c:v>9.7949886104783598E-2</c:v>
                </c:pt>
                <c:pt idx="2">
                  <c:v>4.5871559633027525E-2</c:v>
                </c:pt>
                <c:pt idx="3">
                  <c:v>9.3607305936073054E-2</c:v>
                </c:pt>
              </c:numCache>
            </c:numRef>
          </c:val>
          <c:extLst>
            <c:ext xmlns:c16="http://schemas.microsoft.com/office/drawing/2014/chart" uri="{C3380CC4-5D6E-409C-BE32-E72D297353CC}">
              <c16:uniqueId val="{00000003-ACB1-DB42-AD81-25786B923413}"/>
            </c:ext>
          </c:extLst>
        </c:ser>
        <c:dLbls>
          <c:dLblPos val="outEnd"/>
          <c:showLegendKey val="0"/>
          <c:showVal val="1"/>
          <c:showCatName val="0"/>
          <c:showSerName val="0"/>
          <c:showPercent val="0"/>
          <c:showBubbleSize val="0"/>
        </c:dLbls>
        <c:gapWidth val="152"/>
        <c:overlap val="-30"/>
        <c:axId val="376976831"/>
        <c:axId val="858157343"/>
      </c:barChart>
      <c:catAx>
        <c:axId val="376976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800" b="0" i="0" u="none" strike="noStrike" kern="1200" baseline="0">
                <a:solidFill>
                  <a:schemeClr val="tx1"/>
                </a:solidFill>
                <a:latin typeface="+mn-lt"/>
                <a:ea typeface="+mn-ea"/>
                <a:cs typeface="+mn-cs"/>
              </a:defRPr>
            </a:pPr>
            <a:endParaRPr lang="en-US"/>
          </a:p>
        </c:txPr>
        <c:crossAx val="858157343"/>
        <c:crosses val="autoZero"/>
        <c:auto val="1"/>
        <c:lblAlgn val="ctr"/>
        <c:lblOffset val="100"/>
        <c:noMultiLvlLbl val="0"/>
      </c:catAx>
      <c:valAx>
        <c:axId val="858157343"/>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dirty="0">
                    <a:solidFill>
                      <a:schemeClr val="tx1"/>
                    </a:solidFill>
                  </a:rPr>
                  <a:t>% of</a:t>
                </a:r>
                <a:r>
                  <a:rPr lang="en-US" baseline="0" dirty="0">
                    <a:solidFill>
                      <a:schemeClr val="tx1"/>
                    </a:solidFill>
                  </a:rPr>
                  <a:t> Students</a:t>
                </a:r>
                <a:endParaRPr lang="en-US" dirty="0">
                  <a:solidFill>
                    <a:schemeClr val="tx1"/>
                  </a:solidFill>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376976831"/>
        <c:crosses val="autoZero"/>
        <c:crossBetween val="between"/>
        <c:majorUnit val="0.2"/>
      </c:valAx>
      <c:spPr>
        <a:noFill/>
        <a:ln>
          <a:noFill/>
        </a:ln>
        <a:effectLst/>
      </c:spPr>
    </c:plotArea>
    <c:legend>
      <c:legendPos val="r"/>
      <c:layout>
        <c:manualLayout>
          <c:xMode val="edge"/>
          <c:yMode val="edge"/>
          <c:x val="0.81584741484968348"/>
          <c:y val="0.22317652831880389"/>
          <c:w val="0.17473974625388944"/>
          <c:h val="0.31723075122599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'Perceived Outcomes'!$I$15</c:f>
              <c:strCache>
                <c:ptCount val="1"/>
                <c:pt idx="0">
                  <c:v>Agree</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'Perceived Outcomes'!$H$16:$H$19</c:f>
              <c:strCache>
                <c:ptCount val="4"/>
                <c:pt idx="0">
                  <c:v>I feel equipped to address my noncognitive challenges/maximize my strengths.</c:v>
                </c:pt>
                <c:pt idx="1">
                  <c:v>I feel motivated to address my noncognitive challenges/maximize my strengths.</c:v>
                </c:pt>
                <c:pt idx="2">
                  <c:v>I know more about my personal strengths/challenges and how they can impact my success in college.</c:v>
                </c:pt>
                <c:pt idx="3">
                  <c:v>I understand the 12 ISSAQ factors and how they relate to success in college.</c:v>
                </c:pt>
              </c:strCache>
            </c:strRef>
          </c:cat>
          <c:val>
            <c:numRef>
              <c:f>'Perceived Outcomes'!$I$16:$I$19</c:f>
              <c:numCache>
                <c:formatCode>0.0%</c:formatCode>
                <c:ptCount val="4"/>
                <c:pt idx="0">
                  <c:v>0.54083885209713023</c:v>
                </c:pt>
                <c:pt idx="1">
                  <c:v>0.56124721603563477</c:v>
                </c:pt>
                <c:pt idx="2">
                  <c:v>0.56444444444444442</c:v>
                </c:pt>
                <c:pt idx="3">
                  <c:v>0.57871396895787142</c:v>
                </c:pt>
              </c:numCache>
            </c:numRef>
          </c:val>
          <c:extLst>
            <c:ext xmlns:c16="http://schemas.microsoft.com/office/drawing/2014/chart" uri="{C3380CC4-5D6E-409C-BE32-E72D297353CC}">
              <c16:uniqueId val="{00000000-EB31-AB43-8F4C-D58CBF6BF8BF}"/>
            </c:ext>
          </c:extLst>
        </c:ser>
        <c:ser>
          <c:idx val="1"/>
          <c:order val="1"/>
          <c:tx>
            <c:strRef>
              <c:f>'Perceived Outcomes'!$J$15</c:f>
              <c:strCache>
                <c:ptCount val="1"/>
                <c:pt idx="0">
                  <c:v>Strongly Agree</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'Perceived Outcomes'!$H$16:$H$19</c:f>
              <c:strCache>
                <c:ptCount val="4"/>
                <c:pt idx="0">
                  <c:v>I feel equipped to address my noncognitive challenges/maximize my strengths.</c:v>
                </c:pt>
                <c:pt idx="1">
                  <c:v>I feel motivated to address my noncognitive challenges/maximize my strengths.</c:v>
                </c:pt>
                <c:pt idx="2">
                  <c:v>I know more about my personal strengths/challenges and how they can impact my success in college.</c:v>
                </c:pt>
                <c:pt idx="3">
                  <c:v>I understand the 12 ISSAQ factors and how they relate to success in college.</c:v>
                </c:pt>
              </c:strCache>
            </c:strRef>
          </c:cat>
          <c:val>
            <c:numRef>
              <c:f>'Perceived Outcomes'!$J$16:$J$19</c:f>
              <c:numCache>
                <c:formatCode>0.0%</c:formatCode>
                <c:ptCount val="4"/>
                <c:pt idx="0">
                  <c:v>0.35777777777777775</c:v>
                </c:pt>
                <c:pt idx="1">
                  <c:v>0.37861915367483295</c:v>
                </c:pt>
                <c:pt idx="2">
                  <c:v>0.39955357142857145</c:v>
                </c:pt>
                <c:pt idx="3">
                  <c:v>0.43141592920353999</c:v>
                </c:pt>
              </c:numCache>
            </c:numRef>
          </c:val>
          <c:extLst>
            <c:ext xmlns:c16="http://schemas.microsoft.com/office/drawing/2014/chart" uri="{C3380CC4-5D6E-409C-BE32-E72D297353CC}">
              <c16:uniqueId val="{00000001-EB31-AB43-8F4C-D58CBF6BF8BF}"/>
            </c:ext>
          </c:extLst>
        </c:ser>
        <c:dLbls>
          <c:showLegendKey val="0"/>
          <c:showVal val="0"/>
          <c:showCatName val="0"/>
          <c:showSerName val="0"/>
          <c:showPercent val="0"/>
          <c:showBubbleSize val="0"/>
        </c:dLbls>
        <c:gapWidth val="121"/>
        <c:overlap val="-27"/>
        <c:axId val="856375503"/>
        <c:axId val="796768463"/>
      </c:barChart>
      <c:catAx>
        <c:axId val="856375503"/>
        <c:scaling>
          <c:orientation val="minMax"/>
        </c:scaling>
        <c:delete val="1"/>
        <c:axPos val="l"/>
        <c:numFmt formatCode="General" sourceLinked="1"/>
        <c:majorTickMark val="none"/>
        <c:minorTickMark val="none"/>
        <c:tickLblPos val="nextTo"/>
        <c:crossAx val="796768463"/>
        <c:crosses val="autoZero"/>
        <c:auto val="0"/>
        <c:lblAlgn val="ctr"/>
        <c:lblOffset val="100"/>
        <c:noMultiLvlLbl val="0"/>
      </c:catAx>
      <c:valAx>
        <c:axId val="796768463"/>
        <c:scaling>
          <c:orientation val="minMax"/>
          <c:max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sz="1600" dirty="0">
                    <a:solidFill>
                      <a:schemeClr val="tx1"/>
                    </a:solidFill>
                  </a:rPr>
                  <a:t>% of Students</a:t>
                </a:r>
              </a:p>
            </c:rich>
          </c:tx>
          <c:layout>
            <c:manualLayout>
              <c:xMode val="edge"/>
              <c:yMode val="edge"/>
              <c:x val="0.40554125514617395"/>
              <c:y val="0.920071501957990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856375503"/>
        <c:crosses val="autoZero"/>
        <c:crossBetween val="between"/>
      </c:valAx>
      <c:spPr>
        <a:noFill/>
        <a:ln>
          <a:noFill/>
        </a:ln>
        <a:effectLst/>
      </c:spPr>
    </c:plotArea>
    <c:legend>
      <c:legendPos val="r"/>
      <c:layout>
        <c:manualLayout>
          <c:xMode val="edge"/>
          <c:yMode val="edge"/>
          <c:x val="0.75181321404158108"/>
          <c:y val="0.34496574142427916"/>
          <c:w val="0.19811012158493238"/>
          <c:h val="0.140651326237926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B02169-22F3-4E90-AB68-D847E6B7E2BB}" type="doc">
      <dgm:prSet loTypeId="urn:microsoft.com/office/officeart/2005/8/layout/lProcess1" loCatId="process" qsTypeId="urn:microsoft.com/office/officeart/2005/8/quickstyle/simple1" qsCatId="simple" csTypeId="urn:microsoft.com/office/officeart/2005/8/colors/accent2_2" csCatId="accent2" phldr="1"/>
      <dgm:spPr/>
      <dgm:t>
        <a:bodyPr/>
        <a:lstStyle/>
        <a:p>
          <a:endParaRPr lang="en-US"/>
        </a:p>
      </dgm:t>
    </dgm:pt>
    <dgm:pt modelId="{6E0B1FFC-C469-4302-8036-938618BC264F}">
      <dgm:prSet phldrT="[Text]" phldr="0"/>
      <dgm:spPr/>
      <dgm:t>
        <a:bodyPr/>
        <a:lstStyle/>
        <a:p>
          <a:r>
            <a:rPr lang="en-US" dirty="0"/>
            <a:t>LO1</a:t>
          </a:r>
        </a:p>
      </dgm:t>
    </dgm:pt>
    <dgm:pt modelId="{ACEDD686-A372-4F77-9F20-B47A21A0085A}" type="parTrans" cxnId="{B1A42A24-A39A-40D9-9259-FE26EAC12164}">
      <dgm:prSet/>
      <dgm:spPr/>
      <dgm:t>
        <a:bodyPr/>
        <a:lstStyle/>
        <a:p>
          <a:endParaRPr lang="en-US"/>
        </a:p>
      </dgm:t>
    </dgm:pt>
    <dgm:pt modelId="{7E3B58C1-0DBB-4292-AD21-AE79902AD4AA}" type="sibTrans" cxnId="{B1A42A24-A39A-40D9-9259-FE26EAC12164}">
      <dgm:prSet/>
      <dgm:spPr/>
      <dgm:t>
        <a:bodyPr/>
        <a:lstStyle/>
        <a:p>
          <a:endParaRPr lang="en-US"/>
        </a:p>
      </dgm:t>
    </dgm:pt>
    <dgm:pt modelId="{666410CA-F56F-4BCC-BE16-8612E59B605E}">
      <dgm:prSet phldrT="[Text]" phldr="0"/>
      <dgm:spPr/>
      <dgm:t>
        <a:bodyPr/>
        <a:lstStyle/>
        <a:p>
          <a:r>
            <a:rPr lang="en-US" dirty="0"/>
            <a:t>Intervention</a:t>
          </a:r>
        </a:p>
      </dgm:t>
    </dgm:pt>
    <dgm:pt modelId="{516823F3-3B0F-4709-9529-F823DB603CF1}" type="parTrans" cxnId="{6368E4C8-24D1-44D8-8C0F-243D7930AFBB}">
      <dgm:prSet/>
      <dgm:spPr/>
      <dgm:t>
        <a:bodyPr/>
        <a:lstStyle/>
        <a:p>
          <a:endParaRPr lang="en-US"/>
        </a:p>
      </dgm:t>
    </dgm:pt>
    <dgm:pt modelId="{BCE22582-E781-409F-BD53-7A908FB5E3BC}" type="sibTrans" cxnId="{6368E4C8-24D1-44D8-8C0F-243D7930AFBB}">
      <dgm:prSet/>
      <dgm:spPr/>
      <dgm:t>
        <a:bodyPr/>
        <a:lstStyle/>
        <a:p>
          <a:endParaRPr lang="en-US"/>
        </a:p>
      </dgm:t>
    </dgm:pt>
    <dgm:pt modelId="{387F0FFC-F0C8-488B-BCF8-B479D6C04551}">
      <dgm:prSet phldrT="[Text]" phldr="0"/>
      <dgm:spPr/>
      <dgm:t>
        <a:bodyPr/>
        <a:lstStyle/>
        <a:p>
          <a:r>
            <a:rPr lang="en-US" dirty="0"/>
            <a:t>Assessment</a:t>
          </a:r>
        </a:p>
      </dgm:t>
    </dgm:pt>
    <dgm:pt modelId="{4F389CCB-44D6-4CB7-84DD-A82C67C63CC3}" type="parTrans" cxnId="{C686559F-2DEE-452B-B8C7-7D0098C31490}">
      <dgm:prSet/>
      <dgm:spPr/>
      <dgm:t>
        <a:bodyPr/>
        <a:lstStyle/>
        <a:p>
          <a:endParaRPr lang="en-US"/>
        </a:p>
      </dgm:t>
    </dgm:pt>
    <dgm:pt modelId="{4E79B7F0-1EC5-414A-AA4F-D32B1BD5B3DF}" type="sibTrans" cxnId="{C686559F-2DEE-452B-B8C7-7D0098C31490}">
      <dgm:prSet/>
      <dgm:spPr/>
      <dgm:t>
        <a:bodyPr/>
        <a:lstStyle/>
        <a:p>
          <a:endParaRPr lang="en-US"/>
        </a:p>
      </dgm:t>
    </dgm:pt>
    <dgm:pt modelId="{9DAB5DED-4BB3-44CC-B036-09CD769CAEFA}">
      <dgm:prSet phldrT="[Text]" phldr="0"/>
      <dgm:spPr/>
      <dgm:t>
        <a:bodyPr/>
        <a:lstStyle/>
        <a:p>
          <a:r>
            <a:rPr lang="en-US" dirty="0"/>
            <a:t>LO2</a:t>
          </a:r>
        </a:p>
      </dgm:t>
    </dgm:pt>
    <dgm:pt modelId="{6DA1E0F0-8A98-4EB6-AEEF-C4AFBE4B95E3}" type="parTrans" cxnId="{8DC6152A-7C58-4DB7-A590-182DAFFD7051}">
      <dgm:prSet/>
      <dgm:spPr/>
      <dgm:t>
        <a:bodyPr/>
        <a:lstStyle/>
        <a:p>
          <a:endParaRPr lang="en-US"/>
        </a:p>
      </dgm:t>
    </dgm:pt>
    <dgm:pt modelId="{5FB64E15-3163-4F66-AF73-DA8380066D17}" type="sibTrans" cxnId="{8DC6152A-7C58-4DB7-A590-182DAFFD7051}">
      <dgm:prSet/>
      <dgm:spPr/>
      <dgm:t>
        <a:bodyPr/>
        <a:lstStyle/>
        <a:p>
          <a:endParaRPr lang="en-US"/>
        </a:p>
      </dgm:t>
    </dgm:pt>
    <dgm:pt modelId="{2936C4B6-2A91-4DB8-BDDA-0203F20F2BF3}">
      <dgm:prSet phldrT="[Text]" phldr="0"/>
      <dgm:spPr/>
      <dgm:t>
        <a:bodyPr/>
        <a:lstStyle/>
        <a:p>
          <a:r>
            <a:rPr lang="en-US" dirty="0"/>
            <a:t>Intervention</a:t>
          </a:r>
        </a:p>
      </dgm:t>
    </dgm:pt>
    <dgm:pt modelId="{2EF8ED81-0514-4243-AA7F-EE66D85E6B52}" type="parTrans" cxnId="{74ADE33D-6BE1-4EC5-8201-5C159C86A95C}">
      <dgm:prSet/>
      <dgm:spPr/>
      <dgm:t>
        <a:bodyPr/>
        <a:lstStyle/>
        <a:p>
          <a:endParaRPr lang="en-US"/>
        </a:p>
      </dgm:t>
    </dgm:pt>
    <dgm:pt modelId="{4148FA81-A48B-4371-9407-078E4F00155A}" type="sibTrans" cxnId="{74ADE33D-6BE1-4EC5-8201-5C159C86A95C}">
      <dgm:prSet/>
      <dgm:spPr/>
      <dgm:t>
        <a:bodyPr/>
        <a:lstStyle/>
        <a:p>
          <a:endParaRPr lang="en-US"/>
        </a:p>
      </dgm:t>
    </dgm:pt>
    <dgm:pt modelId="{217C40E7-452C-431E-B7A8-300EC16F90ED}">
      <dgm:prSet phldrT="[Text]" phldr="0"/>
      <dgm:spPr/>
      <dgm:t>
        <a:bodyPr/>
        <a:lstStyle/>
        <a:p>
          <a:r>
            <a:rPr lang="en-US" dirty="0"/>
            <a:t>Assessment</a:t>
          </a:r>
        </a:p>
      </dgm:t>
    </dgm:pt>
    <dgm:pt modelId="{E8A87AA5-F375-4AC0-9D61-A02BC7C52E28}" type="parTrans" cxnId="{0DB7AAEE-C79A-41E0-B241-88BC7D722965}">
      <dgm:prSet/>
      <dgm:spPr/>
      <dgm:t>
        <a:bodyPr/>
        <a:lstStyle/>
        <a:p>
          <a:endParaRPr lang="en-US"/>
        </a:p>
      </dgm:t>
    </dgm:pt>
    <dgm:pt modelId="{3619C46F-F74E-40F6-8810-E97BC9EB85A1}" type="sibTrans" cxnId="{0DB7AAEE-C79A-41E0-B241-88BC7D722965}">
      <dgm:prSet/>
      <dgm:spPr/>
      <dgm:t>
        <a:bodyPr/>
        <a:lstStyle/>
        <a:p>
          <a:endParaRPr lang="en-US"/>
        </a:p>
      </dgm:t>
    </dgm:pt>
    <dgm:pt modelId="{E906831C-925E-43AA-B398-F8A4EA78531B}" type="pres">
      <dgm:prSet presAssocID="{12B02169-22F3-4E90-AB68-D847E6B7E2BB}" presName="Name0" presStyleCnt="0">
        <dgm:presLayoutVars>
          <dgm:dir/>
          <dgm:animLvl val="lvl"/>
          <dgm:resizeHandles val="exact"/>
        </dgm:presLayoutVars>
      </dgm:prSet>
      <dgm:spPr/>
    </dgm:pt>
    <dgm:pt modelId="{E3B675F0-3248-4085-9F51-1616F908855B}" type="pres">
      <dgm:prSet presAssocID="{6E0B1FFC-C469-4302-8036-938618BC264F}" presName="vertFlow" presStyleCnt="0"/>
      <dgm:spPr/>
    </dgm:pt>
    <dgm:pt modelId="{3AE4D966-C9EB-4841-838E-A339E54AB078}" type="pres">
      <dgm:prSet presAssocID="{6E0B1FFC-C469-4302-8036-938618BC264F}" presName="header" presStyleLbl="node1" presStyleIdx="0" presStyleCnt="2"/>
      <dgm:spPr/>
    </dgm:pt>
    <dgm:pt modelId="{C4541162-AB92-4540-B645-CCFB974B1525}" type="pres">
      <dgm:prSet presAssocID="{516823F3-3B0F-4709-9529-F823DB603CF1}" presName="parTrans" presStyleLbl="sibTrans2D1" presStyleIdx="0" presStyleCnt="4"/>
      <dgm:spPr/>
    </dgm:pt>
    <dgm:pt modelId="{5E566466-A6A6-4559-B878-2D59F8C11B61}" type="pres">
      <dgm:prSet presAssocID="{666410CA-F56F-4BCC-BE16-8612E59B605E}" presName="child" presStyleLbl="alignAccFollowNode1" presStyleIdx="0" presStyleCnt="4">
        <dgm:presLayoutVars>
          <dgm:chMax val="0"/>
          <dgm:bulletEnabled val="1"/>
        </dgm:presLayoutVars>
      </dgm:prSet>
      <dgm:spPr/>
    </dgm:pt>
    <dgm:pt modelId="{1EA3D8D7-DF97-46C2-A4EA-85A4F497ABC3}" type="pres">
      <dgm:prSet presAssocID="{BCE22582-E781-409F-BD53-7A908FB5E3BC}" presName="sibTrans" presStyleLbl="sibTrans2D1" presStyleIdx="1" presStyleCnt="4"/>
      <dgm:spPr/>
    </dgm:pt>
    <dgm:pt modelId="{B8080667-1C4A-43FD-B072-B80FBB03CD37}" type="pres">
      <dgm:prSet presAssocID="{387F0FFC-F0C8-488B-BCF8-B479D6C04551}" presName="child" presStyleLbl="alignAccFollowNode1" presStyleIdx="1" presStyleCnt="4">
        <dgm:presLayoutVars>
          <dgm:chMax val="0"/>
          <dgm:bulletEnabled val="1"/>
        </dgm:presLayoutVars>
      </dgm:prSet>
      <dgm:spPr/>
    </dgm:pt>
    <dgm:pt modelId="{88E21676-4521-4CD0-88EB-C5862E394061}" type="pres">
      <dgm:prSet presAssocID="{6E0B1FFC-C469-4302-8036-938618BC264F}" presName="hSp" presStyleCnt="0"/>
      <dgm:spPr/>
    </dgm:pt>
    <dgm:pt modelId="{E3D1621E-66B1-4086-8644-6F0D399AC1A1}" type="pres">
      <dgm:prSet presAssocID="{9DAB5DED-4BB3-44CC-B036-09CD769CAEFA}" presName="vertFlow" presStyleCnt="0"/>
      <dgm:spPr/>
    </dgm:pt>
    <dgm:pt modelId="{583981F2-BF98-4168-A9C3-F347B44FDEC5}" type="pres">
      <dgm:prSet presAssocID="{9DAB5DED-4BB3-44CC-B036-09CD769CAEFA}" presName="header" presStyleLbl="node1" presStyleIdx="1" presStyleCnt="2"/>
      <dgm:spPr/>
    </dgm:pt>
    <dgm:pt modelId="{763D693C-C62C-4B95-BA01-B41BD720890A}" type="pres">
      <dgm:prSet presAssocID="{2EF8ED81-0514-4243-AA7F-EE66D85E6B52}" presName="parTrans" presStyleLbl="sibTrans2D1" presStyleIdx="2" presStyleCnt="4"/>
      <dgm:spPr/>
    </dgm:pt>
    <dgm:pt modelId="{46870EAE-73D8-43DC-A68B-064011BA6BF0}" type="pres">
      <dgm:prSet presAssocID="{2936C4B6-2A91-4DB8-BDDA-0203F20F2BF3}" presName="child" presStyleLbl="alignAccFollowNode1" presStyleIdx="2" presStyleCnt="4">
        <dgm:presLayoutVars>
          <dgm:chMax val="0"/>
          <dgm:bulletEnabled val="1"/>
        </dgm:presLayoutVars>
      </dgm:prSet>
      <dgm:spPr/>
    </dgm:pt>
    <dgm:pt modelId="{9E83E4CB-A3FF-4AEE-94B3-DFC53BDB97BB}" type="pres">
      <dgm:prSet presAssocID="{4148FA81-A48B-4371-9407-078E4F00155A}" presName="sibTrans" presStyleLbl="sibTrans2D1" presStyleIdx="3" presStyleCnt="4"/>
      <dgm:spPr/>
    </dgm:pt>
    <dgm:pt modelId="{0A57D53B-8B62-4043-A91A-4D6AB77DD57A}" type="pres">
      <dgm:prSet presAssocID="{217C40E7-452C-431E-B7A8-300EC16F90ED}" presName="child" presStyleLbl="alignAccFollowNode1" presStyleIdx="3" presStyleCnt="4">
        <dgm:presLayoutVars>
          <dgm:chMax val="0"/>
          <dgm:bulletEnabled val="1"/>
        </dgm:presLayoutVars>
      </dgm:prSet>
      <dgm:spPr/>
    </dgm:pt>
  </dgm:ptLst>
  <dgm:cxnLst>
    <dgm:cxn modelId="{DB12EF09-528A-464A-9649-F8AEFA62BE78}" type="presOf" srcId="{2936C4B6-2A91-4DB8-BDDA-0203F20F2BF3}" destId="{46870EAE-73D8-43DC-A68B-064011BA6BF0}" srcOrd="0" destOrd="0" presId="urn:microsoft.com/office/officeart/2005/8/layout/lProcess1"/>
    <dgm:cxn modelId="{B1A42A24-A39A-40D9-9259-FE26EAC12164}" srcId="{12B02169-22F3-4E90-AB68-D847E6B7E2BB}" destId="{6E0B1FFC-C469-4302-8036-938618BC264F}" srcOrd="0" destOrd="0" parTransId="{ACEDD686-A372-4F77-9F20-B47A21A0085A}" sibTransId="{7E3B58C1-0DBB-4292-AD21-AE79902AD4AA}"/>
    <dgm:cxn modelId="{8DC6152A-7C58-4DB7-A590-182DAFFD7051}" srcId="{12B02169-22F3-4E90-AB68-D847E6B7E2BB}" destId="{9DAB5DED-4BB3-44CC-B036-09CD769CAEFA}" srcOrd="1" destOrd="0" parTransId="{6DA1E0F0-8A98-4EB6-AEEF-C4AFBE4B95E3}" sibTransId="{5FB64E15-3163-4F66-AF73-DA8380066D17}"/>
    <dgm:cxn modelId="{74ADE33D-6BE1-4EC5-8201-5C159C86A95C}" srcId="{9DAB5DED-4BB3-44CC-B036-09CD769CAEFA}" destId="{2936C4B6-2A91-4DB8-BDDA-0203F20F2BF3}" srcOrd="0" destOrd="0" parTransId="{2EF8ED81-0514-4243-AA7F-EE66D85E6B52}" sibTransId="{4148FA81-A48B-4371-9407-078E4F00155A}"/>
    <dgm:cxn modelId="{E14B466B-A030-4EF9-BCF4-9996D6BF5750}" type="presOf" srcId="{BCE22582-E781-409F-BD53-7A908FB5E3BC}" destId="{1EA3D8D7-DF97-46C2-A4EA-85A4F497ABC3}" srcOrd="0" destOrd="0" presId="urn:microsoft.com/office/officeart/2005/8/layout/lProcess1"/>
    <dgm:cxn modelId="{A8D2E24C-2A3C-49E5-8E19-2FC95C3597DE}" type="presOf" srcId="{12B02169-22F3-4E90-AB68-D847E6B7E2BB}" destId="{E906831C-925E-43AA-B398-F8A4EA78531B}" srcOrd="0" destOrd="0" presId="urn:microsoft.com/office/officeart/2005/8/layout/lProcess1"/>
    <dgm:cxn modelId="{5F960456-4873-435A-97A5-748BFC0A2B57}" type="presOf" srcId="{2EF8ED81-0514-4243-AA7F-EE66D85E6B52}" destId="{763D693C-C62C-4B95-BA01-B41BD720890A}" srcOrd="0" destOrd="0" presId="urn:microsoft.com/office/officeart/2005/8/layout/lProcess1"/>
    <dgm:cxn modelId="{2A28D957-2629-44D0-8915-48530789F26D}" type="presOf" srcId="{516823F3-3B0F-4709-9529-F823DB603CF1}" destId="{C4541162-AB92-4540-B645-CCFB974B1525}" srcOrd="0" destOrd="0" presId="urn:microsoft.com/office/officeart/2005/8/layout/lProcess1"/>
    <dgm:cxn modelId="{92E3708F-F4B1-4D27-8495-0FD73218ED73}" type="presOf" srcId="{6E0B1FFC-C469-4302-8036-938618BC264F}" destId="{3AE4D966-C9EB-4841-838E-A339E54AB078}" srcOrd="0" destOrd="0" presId="urn:microsoft.com/office/officeart/2005/8/layout/lProcess1"/>
    <dgm:cxn modelId="{67F8A796-A622-44D0-BB88-DE386B068300}" type="presOf" srcId="{387F0FFC-F0C8-488B-BCF8-B479D6C04551}" destId="{B8080667-1C4A-43FD-B072-B80FBB03CD37}" srcOrd="0" destOrd="0" presId="urn:microsoft.com/office/officeart/2005/8/layout/lProcess1"/>
    <dgm:cxn modelId="{C686559F-2DEE-452B-B8C7-7D0098C31490}" srcId="{6E0B1FFC-C469-4302-8036-938618BC264F}" destId="{387F0FFC-F0C8-488B-BCF8-B479D6C04551}" srcOrd="1" destOrd="0" parTransId="{4F389CCB-44D6-4CB7-84DD-A82C67C63CC3}" sibTransId="{4E79B7F0-1EC5-414A-AA4F-D32B1BD5B3DF}"/>
    <dgm:cxn modelId="{38CB00AE-B2A4-420F-8A40-A50FDA2A9E88}" type="presOf" srcId="{666410CA-F56F-4BCC-BE16-8612E59B605E}" destId="{5E566466-A6A6-4559-B878-2D59F8C11B61}" srcOrd="0" destOrd="0" presId="urn:microsoft.com/office/officeart/2005/8/layout/lProcess1"/>
    <dgm:cxn modelId="{3B832CC5-F259-4D90-BE50-C3850BE72DD5}" type="presOf" srcId="{9DAB5DED-4BB3-44CC-B036-09CD769CAEFA}" destId="{583981F2-BF98-4168-A9C3-F347B44FDEC5}" srcOrd="0" destOrd="0" presId="urn:microsoft.com/office/officeart/2005/8/layout/lProcess1"/>
    <dgm:cxn modelId="{6368E4C8-24D1-44D8-8C0F-243D7930AFBB}" srcId="{6E0B1FFC-C469-4302-8036-938618BC264F}" destId="{666410CA-F56F-4BCC-BE16-8612E59B605E}" srcOrd="0" destOrd="0" parTransId="{516823F3-3B0F-4709-9529-F823DB603CF1}" sibTransId="{BCE22582-E781-409F-BD53-7A908FB5E3BC}"/>
    <dgm:cxn modelId="{430B47D8-C549-4149-888C-63DD28F96EB2}" type="presOf" srcId="{4148FA81-A48B-4371-9407-078E4F00155A}" destId="{9E83E4CB-A3FF-4AEE-94B3-DFC53BDB97BB}" srcOrd="0" destOrd="0" presId="urn:microsoft.com/office/officeart/2005/8/layout/lProcess1"/>
    <dgm:cxn modelId="{0DB7AAEE-C79A-41E0-B241-88BC7D722965}" srcId="{9DAB5DED-4BB3-44CC-B036-09CD769CAEFA}" destId="{217C40E7-452C-431E-B7A8-300EC16F90ED}" srcOrd="1" destOrd="0" parTransId="{E8A87AA5-F375-4AC0-9D61-A02BC7C52E28}" sibTransId="{3619C46F-F74E-40F6-8810-E97BC9EB85A1}"/>
    <dgm:cxn modelId="{258743F8-212B-4323-8834-509B2C058F94}" type="presOf" srcId="{217C40E7-452C-431E-B7A8-300EC16F90ED}" destId="{0A57D53B-8B62-4043-A91A-4D6AB77DD57A}" srcOrd="0" destOrd="0" presId="urn:microsoft.com/office/officeart/2005/8/layout/lProcess1"/>
    <dgm:cxn modelId="{96F44A13-C702-4E1B-95B0-D72ADF9E197B}" type="presParOf" srcId="{E906831C-925E-43AA-B398-F8A4EA78531B}" destId="{E3B675F0-3248-4085-9F51-1616F908855B}" srcOrd="0" destOrd="0" presId="urn:microsoft.com/office/officeart/2005/8/layout/lProcess1"/>
    <dgm:cxn modelId="{E77599AE-4F6C-424E-9EC6-3B1B6EEFB428}" type="presParOf" srcId="{E3B675F0-3248-4085-9F51-1616F908855B}" destId="{3AE4D966-C9EB-4841-838E-A339E54AB078}" srcOrd="0" destOrd="0" presId="urn:microsoft.com/office/officeart/2005/8/layout/lProcess1"/>
    <dgm:cxn modelId="{2A1291DF-4F38-4767-B2A7-C3A768ECE8F7}" type="presParOf" srcId="{E3B675F0-3248-4085-9F51-1616F908855B}" destId="{C4541162-AB92-4540-B645-CCFB974B1525}" srcOrd="1" destOrd="0" presId="urn:microsoft.com/office/officeart/2005/8/layout/lProcess1"/>
    <dgm:cxn modelId="{E93362E8-6B03-43EC-B695-A03D4BA35253}" type="presParOf" srcId="{E3B675F0-3248-4085-9F51-1616F908855B}" destId="{5E566466-A6A6-4559-B878-2D59F8C11B61}" srcOrd="2" destOrd="0" presId="urn:microsoft.com/office/officeart/2005/8/layout/lProcess1"/>
    <dgm:cxn modelId="{3A181E22-8B9D-418F-8CD2-4BDE26B9F103}" type="presParOf" srcId="{E3B675F0-3248-4085-9F51-1616F908855B}" destId="{1EA3D8D7-DF97-46C2-A4EA-85A4F497ABC3}" srcOrd="3" destOrd="0" presId="urn:microsoft.com/office/officeart/2005/8/layout/lProcess1"/>
    <dgm:cxn modelId="{D39E35EE-281D-4769-9118-C199DF526059}" type="presParOf" srcId="{E3B675F0-3248-4085-9F51-1616F908855B}" destId="{B8080667-1C4A-43FD-B072-B80FBB03CD37}" srcOrd="4" destOrd="0" presId="urn:microsoft.com/office/officeart/2005/8/layout/lProcess1"/>
    <dgm:cxn modelId="{A0A0151C-DDCF-495C-89AE-0D6673E6756A}" type="presParOf" srcId="{E906831C-925E-43AA-B398-F8A4EA78531B}" destId="{88E21676-4521-4CD0-88EB-C5862E394061}" srcOrd="1" destOrd="0" presId="urn:microsoft.com/office/officeart/2005/8/layout/lProcess1"/>
    <dgm:cxn modelId="{CB5A444D-B3B5-4B14-8623-413B42E3A58D}" type="presParOf" srcId="{E906831C-925E-43AA-B398-F8A4EA78531B}" destId="{E3D1621E-66B1-4086-8644-6F0D399AC1A1}" srcOrd="2" destOrd="0" presId="urn:microsoft.com/office/officeart/2005/8/layout/lProcess1"/>
    <dgm:cxn modelId="{D9DEFA0D-24FC-44CF-ABE7-23B1BC26F549}" type="presParOf" srcId="{E3D1621E-66B1-4086-8644-6F0D399AC1A1}" destId="{583981F2-BF98-4168-A9C3-F347B44FDEC5}" srcOrd="0" destOrd="0" presId="urn:microsoft.com/office/officeart/2005/8/layout/lProcess1"/>
    <dgm:cxn modelId="{06289358-3318-44AA-BB2B-042D456AF556}" type="presParOf" srcId="{E3D1621E-66B1-4086-8644-6F0D399AC1A1}" destId="{763D693C-C62C-4B95-BA01-B41BD720890A}" srcOrd="1" destOrd="0" presId="urn:microsoft.com/office/officeart/2005/8/layout/lProcess1"/>
    <dgm:cxn modelId="{C9F9E66D-0A84-42A7-B039-6970BDA90407}" type="presParOf" srcId="{E3D1621E-66B1-4086-8644-6F0D399AC1A1}" destId="{46870EAE-73D8-43DC-A68B-064011BA6BF0}" srcOrd="2" destOrd="0" presId="urn:microsoft.com/office/officeart/2005/8/layout/lProcess1"/>
    <dgm:cxn modelId="{DC3906D6-4717-4B3C-838F-4DE8B0E1A74D}" type="presParOf" srcId="{E3D1621E-66B1-4086-8644-6F0D399AC1A1}" destId="{9E83E4CB-A3FF-4AEE-94B3-DFC53BDB97BB}" srcOrd="3" destOrd="0" presId="urn:microsoft.com/office/officeart/2005/8/layout/lProcess1"/>
    <dgm:cxn modelId="{F036591B-CA83-487E-B679-7480172C57E6}" type="presParOf" srcId="{E3D1621E-66B1-4086-8644-6F0D399AC1A1}" destId="{0A57D53B-8B62-4043-A91A-4D6AB77DD57A}"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BB8D5E-1CD1-43FA-8A53-B868D2B982C6}" type="doc">
      <dgm:prSet loTypeId="urn:microsoft.com/office/officeart/2005/8/layout/arrow2" loCatId="process" qsTypeId="urn:microsoft.com/office/officeart/2005/8/quickstyle/simple1" qsCatId="simple" csTypeId="urn:microsoft.com/office/officeart/2005/8/colors/colorful1" csCatId="colorful" phldr="1"/>
      <dgm:spPr/>
      <dgm:t>
        <a:bodyPr/>
        <a:lstStyle/>
        <a:p>
          <a:endParaRPr lang="en-US"/>
        </a:p>
      </dgm:t>
    </dgm:pt>
    <dgm:pt modelId="{C59F8BE9-17F4-4984-ADF5-36F16B7C11C4}">
      <dgm:prSet phldrT="[Text]" phldr="0"/>
      <dgm:spPr/>
      <dgm:t>
        <a:bodyPr/>
        <a:lstStyle/>
        <a:p>
          <a:r>
            <a:rPr lang="en-US" dirty="0"/>
            <a:t>Gather data</a:t>
          </a:r>
        </a:p>
      </dgm:t>
    </dgm:pt>
    <dgm:pt modelId="{99667128-F8F4-41DB-A67A-B99E04B1CACD}" type="parTrans" cxnId="{324D6643-AFBC-4388-B4E4-149A77C0B5AB}">
      <dgm:prSet/>
      <dgm:spPr/>
      <dgm:t>
        <a:bodyPr/>
        <a:lstStyle/>
        <a:p>
          <a:endParaRPr lang="en-US"/>
        </a:p>
      </dgm:t>
    </dgm:pt>
    <dgm:pt modelId="{394EACB3-F4E5-4AC8-AE50-5602299184B8}" type="sibTrans" cxnId="{324D6643-AFBC-4388-B4E4-149A77C0B5AB}">
      <dgm:prSet/>
      <dgm:spPr/>
      <dgm:t>
        <a:bodyPr/>
        <a:lstStyle/>
        <a:p>
          <a:endParaRPr lang="en-US"/>
        </a:p>
      </dgm:t>
    </dgm:pt>
    <dgm:pt modelId="{D3B2E894-BDCF-4026-B437-B9AB98DDBE6C}">
      <dgm:prSet phldrT="[Text]" phldr="0"/>
      <dgm:spPr/>
      <dgm:t>
        <a:bodyPr/>
        <a:lstStyle/>
        <a:p>
          <a:r>
            <a:rPr lang="en-US" dirty="0"/>
            <a:t>Discuss results</a:t>
          </a:r>
        </a:p>
      </dgm:t>
    </dgm:pt>
    <dgm:pt modelId="{22DA072D-6810-404A-934B-0EA4F1FB4690}" type="parTrans" cxnId="{C43054BD-7429-4C69-A0D5-5F6BA9C1BDB0}">
      <dgm:prSet/>
      <dgm:spPr/>
      <dgm:t>
        <a:bodyPr/>
        <a:lstStyle/>
        <a:p>
          <a:endParaRPr lang="en-US"/>
        </a:p>
      </dgm:t>
    </dgm:pt>
    <dgm:pt modelId="{BB62FDAA-86CD-4272-AD4F-34B8D7D11527}" type="sibTrans" cxnId="{C43054BD-7429-4C69-A0D5-5F6BA9C1BDB0}">
      <dgm:prSet/>
      <dgm:spPr/>
      <dgm:t>
        <a:bodyPr/>
        <a:lstStyle/>
        <a:p>
          <a:endParaRPr lang="en-US"/>
        </a:p>
      </dgm:t>
    </dgm:pt>
    <dgm:pt modelId="{67A4E2A7-A60E-4435-8DB9-D8E432D50E3F}">
      <dgm:prSet phldrT="[Text]" phldr="0"/>
      <dgm:spPr/>
      <dgm:t>
        <a:bodyPr/>
        <a:lstStyle/>
        <a:p>
          <a:r>
            <a:rPr lang="en-US"/>
            <a:t>Plan action</a:t>
          </a:r>
          <a:endParaRPr lang="en-US" dirty="0"/>
        </a:p>
      </dgm:t>
    </dgm:pt>
    <dgm:pt modelId="{20CF7260-E0AF-4167-AE8B-45CCDB4940D5}" type="parTrans" cxnId="{DF55FC92-6565-45B5-B2F2-C32A283E75D1}">
      <dgm:prSet/>
      <dgm:spPr/>
      <dgm:t>
        <a:bodyPr/>
        <a:lstStyle/>
        <a:p>
          <a:endParaRPr lang="en-US"/>
        </a:p>
      </dgm:t>
    </dgm:pt>
    <dgm:pt modelId="{1F5F4FBE-C6F7-4A31-923B-1F124E40CF93}" type="sibTrans" cxnId="{DF55FC92-6565-45B5-B2F2-C32A283E75D1}">
      <dgm:prSet/>
      <dgm:spPr/>
      <dgm:t>
        <a:bodyPr/>
        <a:lstStyle/>
        <a:p>
          <a:endParaRPr lang="en-US"/>
        </a:p>
      </dgm:t>
    </dgm:pt>
    <dgm:pt modelId="{5D1F5730-15EC-448A-94EB-5A030B955C9B}" type="pres">
      <dgm:prSet presAssocID="{84BB8D5E-1CD1-43FA-8A53-B868D2B982C6}" presName="arrowDiagram" presStyleCnt="0">
        <dgm:presLayoutVars>
          <dgm:chMax val="5"/>
          <dgm:dir/>
          <dgm:resizeHandles val="exact"/>
        </dgm:presLayoutVars>
      </dgm:prSet>
      <dgm:spPr/>
    </dgm:pt>
    <dgm:pt modelId="{311F1AE1-4323-48A7-9D4C-771C7440F442}" type="pres">
      <dgm:prSet presAssocID="{84BB8D5E-1CD1-43FA-8A53-B868D2B982C6}" presName="arrow" presStyleLbl="bgShp" presStyleIdx="0" presStyleCnt="1"/>
      <dgm:spPr/>
    </dgm:pt>
    <dgm:pt modelId="{D7E37289-8477-4D5D-AF95-2189EBBE2DDC}" type="pres">
      <dgm:prSet presAssocID="{84BB8D5E-1CD1-43FA-8A53-B868D2B982C6}" presName="arrowDiagram3" presStyleCnt="0"/>
      <dgm:spPr/>
    </dgm:pt>
    <dgm:pt modelId="{78AB4706-EEED-4E74-AB83-3343347803AE}" type="pres">
      <dgm:prSet presAssocID="{C59F8BE9-17F4-4984-ADF5-36F16B7C11C4}" presName="bullet3a" presStyleLbl="node1" presStyleIdx="0" presStyleCnt="3"/>
      <dgm:spPr/>
    </dgm:pt>
    <dgm:pt modelId="{F081A5BE-3789-4F6E-9F91-1CC3291621D8}" type="pres">
      <dgm:prSet presAssocID="{C59F8BE9-17F4-4984-ADF5-36F16B7C11C4}" presName="textBox3a" presStyleLbl="revTx" presStyleIdx="0" presStyleCnt="3">
        <dgm:presLayoutVars>
          <dgm:bulletEnabled val="1"/>
        </dgm:presLayoutVars>
      </dgm:prSet>
      <dgm:spPr/>
    </dgm:pt>
    <dgm:pt modelId="{B40DB161-323C-4F76-8D3B-CB5DA3E29C1A}" type="pres">
      <dgm:prSet presAssocID="{D3B2E894-BDCF-4026-B437-B9AB98DDBE6C}" presName="bullet3b" presStyleLbl="node1" presStyleIdx="1" presStyleCnt="3"/>
      <dgm:spPr/>
    </dgm:pt>
    <dgm:pt modelId="{971D8396-5899-4961-869F-02EBDFFFCBCD}" type="pres">
      <dgm:prSet presAssocID="{D3B2E894-BDCF-4026-B437-B9AB98DDBE6C}" presName="textBox3b" presStyleLbl="revTx" presStyleIdx="1" presStyleCnt="3">
        <dgm:presLayoutVars>
          <dgm:bulletEnabled val="1"/>
        </dgm:presLayoutVars>
      </dgm:prSet>
      <dgm:spPr/>
    </dgm:pt>
    <dgm:pt modelId="{D5460588-468C-4E1A-B6E5-BB3A71835D7D}" type="pres">
      <dgm:prSet presAssocID="{67A4E2A7-A60E-4435-8DB9-D8E432D50E3F}" presName="bullet3c" presStyleLbl="node1" presStyleIdx="2" presStyleCnt="3"/>
      <dgm:spPr/>
    </dgm:pt>
    <dgm:pt modelId="{3E8B632C-C030-4C81-8233-43B02CFADCF6}" type="pres">
      <dgm:prSet presAssocID="{67A4E2A7-A60E-4435-8DB9-D8E432D50E3F}" presName="textBox3c" presStyleLbl="revTx" presStyleIdx="2" presStyleCnt="3">
        <dgm:presLayoutVars>
          <dgm:bulletEnabled val="1"/>
        </dgm:presLayoutVars>
      </dgm:prSet>
      <dgm:spPr/>
    </dgm:pt>
  </dgm:ptLst>
  <dgm:cxnLst>
    <dgm:cxn modelId="{B017C827-25BD-4A29-A192-A8F042F6B12E}" type="presOf" srcId="{D3B2E894-BDCF-4026-B437-B9AB98DDBE6C}" destId="{971D8396-5899-4961-869F-02EBDFFFCBCD}" srcOrd="0" destOrd="0" presId="urn:microsoft.com/office/officeart/2005/8/layout/arrow2"/>
    <dgm:cxn modelId="{5233563D-B105-46FA-9340-A4B6601CF577}" type="presOf" srcId="{67A4E2A7-A60E-4435-8DB9-D8E432D50E3F}" destId="{3E8B632C-C030-4C81-8233-43B02CFADCF6}" srcOrd="0" destOrd="0" presId="urn:microsoft.com/office/officeart/2005/8/layout/arrow2"/>
    <dgm:cxn modelId="{324D6643-AFBC-4388-B4E4-149A77C0B5AB}" srcId="{84BB8D5E-1CD1-43FA-8A53-B868D2B982C6}" destId="{C59F8BE9-17F4-4984-ADF5-36F16B7C11C4}" srcOrd="0" destOrd="0" parTransId="{99667128-F8F4-41DB-A67A-B99E04B1CACD}" sibTransId="{394EACB3-F4E5-4AC8-AE50-5602299184B8}"/>
    <dgm:cxn modelId="{88213472-56A7-425A-A2AE-16F2FCE4A680}" type="presOf" srcId="{84BB8D5E-1CD1-43FA-8A53-B868D2B982C6}" destId="{5D1F5730-15EC-448A-94EB-5A030B955C9B}" srcOrd="0" destOrd="0" presId="urn:microsoft.com/office/officeart/2005/8/layout/arrow2"/>
    <dgm:cxn modelId="{DF55FC92-6565-45B5-B2F2-C32A283E75D1}" srcId="{84BB8D5E-1CD1-43FA-8A53-B868D2B982C6}" destId="{67A4E2A7-A60E-4435-8DB9-D8E432D50E3F}" srcOrd="2" destOrd="0" parTransId="{20CF7260-E0AF-4167-AE8B-45CCDB4940D5}" sibTransId="{1F5F4FBE-C6F7-4A31-923B-1F124E40CF93}"/>
    <dgm:cxn modelId="{C43054BD-7429-4C69-A0D5-5F6BA9C1BDB0}" srcId="{84BB8D5E-1CD1-43FA-8A53-B868D2B982C6}" destId="{D3B2E894-BDCF-4026-B437-B9AB98DDBE6C}" srcOrd="1" destOrd="0" parTransId="{22DA072D-6810-404A-934B-0EA4F1FB4690}" sibTransId="{BB62FDAA-86CD-4272-AD4F-34B8D7D11527}"/>
    <dgm:cxn modelId="{2199ABD7-B9FB-40DD-AC3A-EA6A8873B29E}" type="presOf" srcId="{C59F8BE9-17F4-4984-ADF5-36F16B7C11C4}" destId="{F081A5BE-3789-4F6E-9F91-1CC3291621D8}" srcOrd="0" destOrd="0" presId="urn:microsoft.com/office/officeart/2005/8/layout/arrow2"/>
    <dgm:cxn modelId="{02BB5BA4-3D15-4628-82F1-723D9D58598E}" type="presParOf" srcId="{5D1F5730-15EC-448A-94EB-5A030B955C9B}" destId="{311F1AE1-4323-48A7-9D4C-771C7440F442}" srcOrd="0" destOrd="0" presId="urn:microsoft.com/office/officeart/2005/8/layout/arrow2"/>
    <dgm:cxn modelId="{D8DFB382-7BA5-4002-BBCE-392436FE8022}" type="presParOf" srcId="{5D1F5730-15EC-448A-94EB-5A030B955C9B}" destId="{D7E37289-8477-4D5D-AF95-2189EBBE2DDC}" srcOrd="1" destOrd="0" presId="urn:microsoft.com/office/officeart/2005/8/layout/arrow2"/>
    <dgm:cxn modelId="{0411918C-8ACF-4FDA-97C1-F0465F833375}" type="presParOf" srcId="{D7E37289-8477-4D5D-AF95-2189EBBE2DDC}" destId="{78AB4706-EEED-4E74-AB83-3343347803AE}" srcOrd="0" destOrd="0" presId="urn:microsoft.com/office/officeart/2005/8/layout/arrow2"/>
    <dgm:cxn modelId="{329EC7D5-918D-4362-B293-8372342B3E8E}" type="presParOf" srcId="{D7E37289-8477-4D5D-AF95-2189EBBE2DDC}" destId="{F081A5BE-3789-4F6E-9F91-1CC3291621D8}" srcOrd="1" destOrd="0" presId="urn:microsoft.com/office/officeart/2005/8/layout/arrow2"/>
    <dgm:cxn modelId="{89B78CF4-D04D-45B9-84E5-4D6555EFEED7}" type="presParOf" srcId="{D7E37289-8477-4D5D-AF95-2189EBBE2DDC}" destId="{B40DB161-323C-4F76-8D3B-CB5DA3E29C1A}" srcOrd="2" destOrd="0" presId="urn:microsoft.com/office/officeart/2005/8/layout/arrow2"/>
    <dgm:cxn modelId="{47F66EF0-F7C1-4C98-862D-E52780B15603}" type="presParOf" srcId="{D7E37289-8477-4D5D-AF95-2189EBBE2DDC}" destId="{971D8396-5899-4961-869F-02EBDFFFCBCD}" srcOrd="3" destOrd="0" presId="urn:microsoft.com/office/officeart/2005/8/layout/arrow2"/>
    <dgm:cxn modelId="{068A2B6E-A5C2-4C84-8F22-BC73688BC905}" type="presParOf" srcId="{D7E37289-8477-4D5D-AF95-2189EBBE2DDC}" destId="{D5460588-468C-4E1A-B6E5-BB3A71835D7D}" srcOrd="4" destOrd="0" presId="urn:microsoft.com/office/officeart/2005/8/layout/arrow2"/>
    <dgm:cxn modelId="{1DE5C65E-73EA-46EF-8F5F-A46EA397B2C9}" type="presParOf" srcId="{D7E37289-8477-4D5D-AF95-2189EBBE2DDC}" destId="{3E8B632C-C030-4C81-8233-43B02CFADCF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0CEB5E-91D0-4F08-87D3-3E208A1F4CE8}"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A4081F6F-A68E-429B-8372-D9CED09FCFA3}">
      <dgm:prSet phldrT="[Text]" phldr="0"/>
      <dgm:spPr/>
      <dgm:t>
        <a:bodyPr/>
        <a:lstStyle/>
        <a:p>
          <a:r>
            <a:rPr lang="en-US" dirty="0"/>
            <a:t>ISSAQ-SS</a:t>
          </a:r>
        </a:p>
      </dgm:t>
    </dgm:pt>
    <dgm:pt modelId="{F32C3F0C-B0D1-4334-89DD-6EB2AAFE2C94}" type="parTrans" cxnId="{BDBEDCF3-30BD-4D8F-9E3E-B822E5ECD003}">
      <dgm:prSet/>
      <dgm:spPr/>
      <dgm:t>
        <a:bodyPr/>
        <a:lstStyle/>
        <a:p>
          <a:endParaRPr lang="en-US"/>
        </a:p>
      </dgm:t>
    </dgm:pt>
    <dgm:pt modelId="{925BFE97-3728-4ACB-BD04-18B2D73E541B}" type="sibTrans" cxnId="{BDBEDCF3-30BD-4D8F-9E3E-B822E5ECD003}">
      <dgm:prSet/>
      <dgm:spPr/>
      <dgm:t>
        <a:bodyPr/>
        <a:lstStyle/>
        <a:p>
          <a:endParaRPr lang="en-US"/>
        </a:p>
      </dgm:t>
    </dgm:pt>
    <dgm:pt modelId="{8BC61CED-476C-442F-933D-803AFF1E62BB}">
      <dgm:prSet phldrT="[Text]" phldr="0" custT="1"/>
      <dgm:spPr/>
      <dgm:t>
        <a:bodyPr/>
        <a:lstStyle/>
        <a:p>
          <a:r>
            <a:rPr lang="en-US" sz="1800" dirty="0"/>
            <a:t>~15 minutes</a:t>
          </a:r>
        </a:p>
      </dgm:t>
    </dgm:pt>
    <dgm:pt modelId="{1E9F0DF0-CA14-43EE-B501-B17F5EB1B0D6}" type="parTrans" cxnId="{C4343BDC-ADA2-4065-B3AD-5CE031A522DE}">
      <dgm:prSet/>
      <dgm:spPr/>
      <dgm:t>
        <a:bodyPr/>
        <a:lstStyle/>
        <a:p>
          <a:endParaRPr lang="en-US"/>
        </a:p>
      </dgm:t>
    </dgm:pt>
    <dgm:pt modelId="{52C732CA-6385-4D06-8D7A-32C3E28205FE}" type="sibTrans" cxnId="{C4343BDC-ADA2-4065-B3AD-5CE031A522DE}">
      <dgm:prSet/>
      <dgm:spPr/>
      <dgm:t>
        <a:bodyPr/>
        <a:lstStyle/>
        <a:p>
          <a:endParaRPr lang="en-US"/>
        </a:p>
      </dgm:t>
    </dgm:pt>
    <dgm:pt modelId="{BE1C04C7-4E3F-4BC7-9888-D4F9425F4C6E}">
      <dgm:prSet phldrT="[Text]" phldr="0" custT="1"/>
      <dgm:spPr/>
      <dgm:t>
        <a:bodyPr/>
        <a:lstStyle/>
        <a:p>
          <a:r>
            <a:rPr lang="en-US" sz="1800" dirty="0"/>
            <a:t>In-class or assignment</a:t>
          </a:r>
        </a:p>
      </dgm:t>
    </dgm:pt>
    <dgm:pt modelId="{27361C54-C422-4C10-876A-DB76B16F0CAA}" type="parTrans" cxnId="{3606A99E-D95E-494A-B8AA-E0ED80CB52F9}">
      <dgm:prSet/>
      <dgm:spPr/>
      <dgm:t>
        <a:bodyPr/>
        <a:lstStyle/>
        <a:p>
          <a:endParaRPr lang="en-US"/>
        </a:p>
      </dgm:t>
    </dgm:pt>
    <dgm:pt modelId="{EEFF172C-182A-4A51-8E26-79028AEA8F33}" type="sibTrans" cxnId="{3606A99E-D95E-494A-B8AA-E0ED80CB52F9}">
      <dgm:prSet/>
      <dgm:spPr/>
      <dgm:t>
        <a:bodyPr/>
        <a:lstStyle/>
        <a:p>
          <a:endParaRPr lang="en-US"/>
        </a:p>
      </dgm:t>
    </dgm:pt>
    <dgm:pt modelId="{66A5C266-9C01-42BE-8846-239CC9365B6A}">
      <dgm:prSet phldrT="[Text]" phldr="0"/>
      <dgm:spPr/>
      <dgm:t>
        <a:bodyPr/>
        <a:lstStyle/>
        <a:p>
          <a:r>
            <a:rPr lang="en-US" dirty="0"/>
            <a:t>Receive report</a:t>
          </a:r>
        </a:p>
      </dgm:t>
    </dgm:pt>
    <dgm:pt modelId="{25EF4383-2882-4801-B2C4-A30A5EBF557C}" type="parTrans" cxnId="{7DFC7D5A-72CD-40A6-8DC9-F37839B49FC0}">
      <dgm:prSet/>
      <dgm:spPr/>
      <dgm:t>
        <a:bodyPr/>
        <a:lstStyle/>
        <a:p>
          <a:endParaRPr lang="en-US"/>
        </a:p>
      </dgm:t>
    </dgm:pt>
    <dgm:pt modelId="{4AE60E51-A431-44D5-971D-E1BED0BED39A}" type="sibTrans" cxnId="{7DFC7D5A-72CD-40A6-8DC9-F37839B49FC0}">
      <dgm:prSet/>
      <dgm:spPr/>
      <dgm:t>
        <a:bodyPr/>
        <a:lstStyle/>
        <a:p>
          <a:endParaRPr lang="en-US"/>
        </a:p>
      </dgm:t>
    </dgm:pt>
    <dgm:pt modelId="{D7E48D00-7275-43C4-AAD3-A8114718A046}">
      <dgm:prSet phldrT="[Text]" phldr="0" custT="1"/>
      <dgm:spPr/>
      <dgm:t>
        <a:bodyPr/>
        <a:lstStyle/>
        <a:p>
          <a:r>
            <a:rPr lang="en-US" sz="2000" dirty="0"/>
            <a:t>Receive directly or in-class</a:t>
          </a:r>
        </a:p>
      </dgm:t>
    </dgm:pt>
    <dgm:pt modelId="{BE06D89A-2466-4E12-B69D-34C47FC16BB5}" type="parTrans" cxnId="{D931A038-091C-4A6B-992F-593180C373F5}">
      <dgm:prSet/>
      <dgm:spPr/>
      <dgm:t>
        <a:bodyPr/>
        <a:lstStyle/>
        <a:p>
          <a:endParaRPr lang="en-US"/>
        </a:p>
      </dgm:t>
    </dgm:pt>
    <dgm:pt modelId="{8227AF98-2A66-4D96-AC4E-F390470741A4}" type="sibTrans" cxnId="{D931A038-091C-4A6B-992F-593180C373F5}">
      <dgm:prSet/>
      <dgm:spPr/>
      <dgm:t>
        <a:bodyPr/>
        <a:lstStyle/>
        <a:p>
          <a:endParaRPr lang="en-US"/>
        </a:p>
      </dgm:t>
    </dgm:pt>
    <dgm:pt modelId="{EB204288-3F58-45F0-AC29-9ECE006BDA07}">
      <dgm:prSet phldrT="[Text]" phldr="0" custT="1"/>
      <dgm:spPr/>
      <dgm:t>
        <a:bodyPr/>
        <a:lstStyle/>
        <a:p>
          <a:r>
            <a:rPr lang="en-US" sz="2000" dirty="0"/>
            <a:t>GROWTH MINDSET</a:t>
          </a:r>
        </a:p>
      </dgm:t>
    </dgm:pt>
    <dgm:pt modelId="{BD3C0621-8670-45C2-ABD4-05D4968A22E5}" type="parTrans" cxnId="{DD5DD1B9-47AA-4765-A9A7-6ED106492C82}">
      <dgm:prSet/>
      <dgm:spPr/>
      <dgm:t>
        <a:bodyPr/>
        <a:lstStyle/>
        <a:p>
          <a:endParaRPr lang="en-US"/>
        </a:p>
      </dgm:t>
    </dgm:pt>
    <dgm:pt modelId="{9E0290AA-3C80-4F06-BC3E-0EBF275A5EE2}" type="sibTrans" cxnId="{DD5DD1B9-47AA-4765-A9A7-6ED106492C82}">
      <dgm:prSet/>
      <dgm:spPr/>
      <dgm:t>
        <a:bodyPr/>
        <a:lstStyle/>
        <a:p>
          <a:endParaRPr lang="en-US"/>
        </a:p>
      </dgm:t>
    </dgm:pt>
    <dgm:pt modelId="{B1CE1AD0-D934-4584-852C-6C1C4AF54234}">
      <dgm:prSet phldrT="[Text]" phldr="0"/>
      <dgm:spPr/>
      <dgm:t>
        <a:bodyPr/>
        <a:lstStyle/>
        <a:p>
          <a:r>
            <a:rPr lang="en-US" dirty="0"/>
            <a:t>Discuss results</a:t>
          </a:r>
        </a:p>
      </dgm:t>
    </dgm:pt>
    <dgm:pt modelId="{8567A238-C66F-4AB9-8366-965069431F62}" type="parTrans" cxnId="{950270B4-92BE-4EBA-B9E5-ABC68006BD22}">
      <dgm:prSet/>
      <dgm:spPr/>
      <dgm:t>
        <a:bodyPr/>
        <a:lstStyle/>
        <a:p>
          <a:endParaRPr lang="en-US"/>
        </a:p>
      </dgm:t>
    </dgm:pt>
    <dgm:pt modelId="{82BA0D1C-1FD2-481C-87A4-CC52ED96758F}" type="sibTrans" cxnId="{950270B4-92BE-4EBA-B9E5-ABC68006BD22}">
      <dgm:prSet/>
      <dgm:spPr/>
      <dgm:t>
        <a:bodyPr/>
        <a:lstStyle/>
        <a:p>
          <a:endParaRPr lang="en-US"/>
        </a:p>
      </dgm:t>
    </dgm:pt>
    <dgm:pt modelId="{3CEBBE03-1A60-460C-BD2E-6D5C7E3445DE}">
      <dgm:prSet phldrT="[Text]" phldr="0" custT="1"/>
      <dgm:spPr/>
      <dgm:t>
        <a:bodyPr/>
        <a:lstStyle/>
        <a:p>
          <a:r>
            <a:rPr lang="en-US" sz="2400" dirty="0"/>
            <a:t>In-class </a:t>
          </a:r>
        </a:p>
      </dgm:t>
    </dgm:pt>
    <dgm:pt modelId="{C5A5A684-F50A-4A53-AEDC-5027B2369580}" type="parTrans" cxnId="{9EEDAA67-5102-424D-B0B4-1B12FDF8CBC3}">
      <dgm:prSet/>
      <dgm:spPr/>
      <dgm:t>
        <a:bodyPr/>
        <a:lstStyle/>
        <a:p>
          <a:endParaRPr lang="en-US"/>
        </a:p>
      </dgm:t>
    </dgm:pt>
    <dgm:pt modelId="{5B388BD9-FF2B-4746-A66F-AA0E5055FCA7}" type="sibTrans" cxnId="{9EEDAA67-5102-424D-B0B4-1B12FDF8CBC3}">
      <dgm:prSet/>
      <dgm:spPr/>
      <dgm:t>
        <a:bodyPr/>
        <a:lstStyle/>
        <a:p>
          <a:endParaRPr lang="en-US"/>
        </a:p>
      </dgm:t>
    </dgm:pt>
    <dgm:pt modelId="{DE4FDCD9-D84B-46A4-A4DF-45270B706654}">
      <dgm:prSet phldrT="[Text]" phldr="0" custT="1"/>
      <dgm:spPr/>
      <dgm:t>
        <a:bodyPr/>
        <a:lstStyle/>
        <a:p>
          <a:r>
            <a:rPr lang="en-US" sz="2400" dirty="0"/>
            <a:t>w/advisor?</a:t>
          </a:r>
        </a:p>
      </dgm:t>
    </dgm:pt>
    <dgm:pt modelId="{20D8517C-82E5-4F8C-854B-862852E5CB6B}" type="parTrans" cxnId="{1C4240A4-2E93-4EEB-BEDF-A06ED2782CA5}">
      <dgm:prSet/>
      <dgm:spPr/>
      <dgm:t>
        <a:bodyPr/>
        <a:lstStyle/>
        <a:p>
          <a:endParaRPr lang="en-US"/>
        </a:p>
      </dgm:t>
    </dgm:pt>
    <dgm:pt modelId="{EAD59EDE-A9E1-4E40-8192-3993BF457F71}" type="sibTrans" cxnId="{1C4240A4-2E93-4EEB-BEDF-A06ED2782CA5}">
      <dgm:prSet/>
      <dgm:spPr/>
      <dgm:t>
        <a:bodyPr/>
        <a:lstStyle/>
        <a:p>
          <a:endParaRPr lang="en-US"/>
        </a:p>
      </dgm:t>
    </dgm:pt>
    <dgm:pt modelId="{437ECB28-3928-4C46-97E6-330AD7FA8FC1}">
      <dgm:prSet phldrT="[Text]" phldr="0" custT="1"/>
      <dgm:spPr/>
      <dgm:t>
        <a:bodyPr/>
        <a:lstStyle/>
        <a:p>
          <a:r>
            <a:rPr lang="en-US" sz="1800" dirty="0"/>
            <a:t>Students complete survey</a:t>
          </a:r>
        </a:p>
      </dgm:t>
    </dgm:pt>
    <dgm:pt modelId="{EE69B94C-104C-41C2-A249-38F01A895984}" type="parTrans" cxnId="{EABBCAA6-DFC1-4226-A700-EBAA022C623A}">
      <dgm:prSet/>
      <dgm:spPr/>
      <dgm:t>
        <a:bodyPr/>
        <a:lstStyle/>
        <a:p>
          <a:endParaRPr lang="en-US"/>
        </a:p>
      </dgm:t>
    </dgm:pt>
    <dgm:pt modelId="{2FCC531A-F104-4690-9B6D-9752F455A280}" type="sibTrans" cxnId="{EABBCAA6-DFC1-4226-A700-EBAA022C623A}">
      <dgm:prSet/>
      <dgm:spPr/>
      <dgm:t>
        <a:bodyPr/>
        <a:lstStyle/>
        <a:p>
          <a:endParaRPr lang="en-US"/>
        </a:p>
      </dgm:t>
    </dgm:pt>
    <dgm:pt modelId="{FEFD33BD-E273-46CE-A794-2B408C6A4962}">
      <dgm:prSet phldrT="[Text]" phldr="0"/>
      <dgm:spPr/>
      <dgm:t>
        <a:bodyPr/>
        <a:lstStyle/>
        <a:p>
          <a:r>
            <a:rPr lang="en-US" dirty="0"/>
            <a:t>Reflection</a:t>
          </a:r>
        </a:p>
      </dgm:t>
    </dgm:pt>
    <dgm:pt modelId="{05562E31-CC22-46D4-858D-B04E8437732F}" type="parTrans" cxnId="{7B7E160A-7089-4170-BA82-3171E696F859}">
      <dgm:prSet/>
      <dgm:spPr/>
      <dgm:t>
        <a:bodyPr/>
        <a:lstStyle/>
        <a:p>
          <a:endParaRPr lang="en-US"/>
        </a:p>
      </dgm:t>
    </dgm:pt>
    <dgm:pt modelId="{06D2645A-BE49-4325-88F1-183B813CB98B}" type="sibTrans" cxnId="{7B7E160A-7089-4170-BA82-3171E696F859}">
      <dgm:prSet/>
      <dgm:spPr/>
      <dgm:t>
        <a:bodyPr/>
        <a:lstStyle/>
        <a:p>
          <a:endParaRPr lang="en-US"/>
        </a:p>
      </dgm:t>
    </dgm:pt>
    <dgm:pt modelId="{ED0E4E91-5465-4D34-BA03-26CB49007C5A}">
      <dgm:prSet phldrT="[Text]" phldr="0" custT="1"/>
      <dgm:spPr/>
      <dgm:t>
        <a:bodyPr/>
        <a:lstStyle/>
        <a:p>
          <a:r>
            <a:rPr lang="en-US" sz="2000"/>
            <a:t>Agreement</a:t>
          </a:r>
          <a:endParaRPr lang="en-US" sz="2000" dirty="0"/>
        </a:p>
      </dgm:t>
    </dgm:pt>
    <dgm:pt modelId="{3B3466B5-50EA-48C7-8DE3-E2EBDEBE9E5C}" type="parTrans" cxnId="{67429A0E-DF08-4130-A8D0-BCA4035109C5}">
      <dgm:prSet/>
      <dgm:spPr/>
      <dgm:t>
        <a:bodyPr/>
        <a:lstStyle/>
        <a:p>
          <a:endParaRPr lang="en-US"/>
        </a:p>
      </dgm:t>
    </dgm:pt>
    <dgm:pt modelId="{6DA7FD03-9695-488B-93B4-CEA13392BFFC}" type="sibTrans" cxnId="{67429A0E-DF08-4130-A8D0-BCA4035109C5}">
      <dgm:prSet/>
      <dgm:spPr/>
      <dgm:t>
        <a:bodyPr/>
        <a:lstStyle/>
        <a:p>
          <a:endParaRPr lang="en-US"/>
        </a:p>
      </dgm:t>
    </dgm:pt>
    <dgm:pt modelId="{103B3EE7-4E31-458C-A984-1BCE5B9A425F}">
      <dgm:prSet phldrT="[Text]" phldr="0" custT="1"/>
      <dgm:spPr/>
      <dgm:t>
        <a:bodyPr/>
        <a:lstStyle/>
        <a:p>
          <a:r>
            <a:rPr lang="en-US" sz="2000" dirty="0"/>
            <a:t>Strengths/opportunities</a:t>
          </a:r>
        </a:p>
      </dgm:t>
    </dgm:pt>
    <dgm:pt modelId="{78D1223A-FF1F-48EB-B126-89BC80142049}" type="parTrans" cxnId="{7CB24484-1433-44C4-A1E5-0F8D22A4FBFC}">
      <dgm:prSet/>
      <dgm:spPr/>
      <dgm:t>
        <a:bodyPr/>
        <a:lstStyle/>
        <a:p>
          <a:endParaRPr lang="en-US"/>
        </a:p>
      </dgm:t>
    </dgm:pt>
    <dgm:pt modelId="{AAE24F14-7E1F-4FC0-B0DD-F102BEC7A7E1}" type="sibTrans" cxnId="{7CB24484-1433-44C4-A1E5-0F8D22A4FBFC}">
      <dgm:prSet/>
      <dgm:spPr/>
      <dgm:t>
        <a:bodyPr/>
        <a:lstStyle/>
        <a:p>
          <a:endParaRPr lang="en-US"/>
        </a:p>
      </dgm:t>
    </dgm:pt>
    <dgm:pt modelId="{8CAB2075-92C3-4175-A55A-6285F7655BE4}">
      <dgm:prSet phldrT="[Text]" phldr="0" custT="1"/>
      <dgm:spPr/>
      <dgm:t>
        <a:bodyPr/>
        <a:lstStyle/>
        <a:p>
          <a:r>
            <a:rPr lang="en-US" sz="2000" dirty="0"/>
            <a:t>Plan of action</a:t>
          </a:r>
        </a:p>
      </dgm:t>
    </dgm:pt>
    <dgm:pt modelId="{DE0A9A48-A529-4307-94E6-F30D4B75E71B}" type="parTrans" cxnId="{1C08D6AB-04B4-413E-B84E-E75AA11D28DC}">
      <dgm:prSet/>
      <dgm:spPr/>
      <dgm:t>
        <a:bodyPr/>
        <a:lstStyle/>
        <a:p>
          <a:endParaRPr lang="en-US"/>
        </a:p>
      </dgm:t>
    </dgm:pt>
    <dgm:pt modelId="{FE84F691-3E25-49A3-A622-EA122BBDE328}" type="sibTrans" cxnId="{1C08D6AB-04B4-413E-B84E-E75AA11D28DC}">
      <dgm:prSet/>
      <dgm:spPr/>
      <dgm:t>
        <a:bodyPr/>
        <a:lstStyle/>
        <a:p>
          <a:endParaRPr lang="en-US"/>
        </a:p>
      </dgm:t>
    </dgm:pt>
    <dgm:pt modelId="{C14D152D-F2C7-4123-AE08-024A2699C816}" type="pres">
      <dgm:prSet presAssocID="{D40CEB5E-91D0-4F08-87D3-3E208A1F4CE8}" presName="Name0" presStyleCnt="0">
        <dgm:presLayoutVars>
          <dgm:dir/>
          <dgm:animLvl val="lvl"/>
          <dgm:resizeHandles val="exact"/>
        </dgm:presLayoutVars>
      </dgm:prSet>
      <dgm:spPr/>
    </dgm:pt>
    <dgm:pt modelId="{0EF949BD-B41E-4628-8736-EAFDEDA1E7F0}" type="pres">
      <dgm:prSet presAssocID="{D40CEB5E-91D0-4F08-87D3-3E208A1F4CE8}" presName="tSp" presStyleCnt="0"/>
      <dgm:spPr/>
    </dgm:pt>
    <dgm:pt modelId="{AA944721-975D-484F-93B5-47BBE3E527ED}" type="pres">
      <dgm:prSet presAssocID="{D40CEB5E-91D0-4F08-87D3-3E208A1F4CE8}" presName="bSp" presStyleCnt="0"/>
      <dgm:spPr/>
    </dgm:pt>
    <dgm:pt modelId="{F431FD9B-9D90-4A8F-A8FF-3721BBD16BC0}" type="pres">
      <dgm:prSet presAssocID="{D40CEB5E-91D0-4F08-87D3-3E208A1F4CE8}" presName="process" presStyleCnt="0"/>
      <dgm:spPr/>
    </dgm:pt>
    <dgm:pt modelId="{A4A7636A-E447-4F89-88FB-EA0F9B88AB1A}" type="pres">
      <dgm:prSet presAssocID="{A4081F6F-A68E-429B-8372-D9CED09FCFA3}" presName="composite1" presStyleCnt="0"/>
      <dgm:spPr/>
    </dgm:pt>
    <dgm:pt modelId="{F8F3F7AA-8545-4656-B2E4-48152EBD5FF8}" type="pres">
      <dgm:prSet presAssocID="{A4081F6F-A68E-429B-8372-D9CED09FCFA3}" presName="dummyNode1" presStyleLbl="node1" presStyleIdx="0" presStyleCnt="4"/>
      <dgm:spPr/>
    </dgm:pt>
    <dgm:pt modelId="{9B065016-CC58-4066-BB64-B579199E85BE}" type="pres">
      <dgm:prSet presAssocID="{A4081F6F-A68E-429B-8372-D9CED09FCFA3}" presName="childNode1" presStyleLbl="bgAcc1" presStyleIdx="0" presStyleCnt="4">
        <dgm:presLayoutVars>
          <dgm:bulletEnabled val="1"/>
        </dgm:presLayoutVars>
      </dgm:prSet>
      <dgm:spPr/>
    </dgm:pt>
    <dgm:pt modelId="{512AA2BA-D43C-4B87-8332-5A0AF811AB15}" type="pres">
      <dgm:prSet presAssocID="{A4081F6F-A68E-429B-8372-D9CED09FCFA3}" presName="childNode1tx" presStyleLbl="bgAcc1" presStyleIdx="0" presStyleCnt="4">
        <dgm:presLayoutVars>
          <dgm:bulletEnabled val="1"/>
        </dgm:presLayoutVars>
      </dgm:prSet>
      <dgm:spPr/>
    </dgm:pt>
    <dgm:pt modelId="{D8001A71-51B4-48D3-B5D2-7C5F2634B177}" type="pres">
      <dgm:prSet presAssocID="{A4081F6F-A68E-429B-8372-D9CED09FCFA3}" presName="parentNode1" presStyleLbl="node1" presStyleIdx="0" presStyleCnt="4">
        <dgm:presLayoutVars>
          <dgm:chMax val="1"/>
          <dgm:bulletEnabled val="1"/>
        </dgm:presLayoutVars>
      </dgm:prSet>
      <dgm:spPr/>
    </dgm:pt>
    <dgm:pt modelId="{96E38EBA-6298-4C08-A9F3-7BAEB633834F}" type="pres">
      <dgm:prSet presAssocID="{A4081F6F-A68E-429B-8372-D9CED09FCFA3}" presName="connSite1" presStyleCnt="0"/>
      <dgm:spPr/>
    </dgm:pt>
    <dgm:pt modelId="{81B8BC6D-A256-4276-BEA7-D9A7FFDC2F16}" type="pres">
      <dgm:prSet presAssocID="{925BFE97-3728-4ACB-BD04-18B2D73E541B}" presName="Name9" presStyleLbl="sibTrans2D1" presStyleIdx="0" presStyleCnt="3"/>
      <dgm:spPr/>
    </dgm:pt>
    <dgm:pt modelId="{C0AB17E2-23FE-48B9-91D8-7AFD256394BB}" type="pres">
      <dgm:prSet presAssocID="{66A5C266-9C01-42BE-8846-239CC9365B6A}" presName="composite2" presStyleCnt="0"/>
      <dgm:spPr/>
    </dgm:pt>
    <dgm:pt modelId="{C37D05A7-15AA-417A-A40F-88FC5491B040}" type="pres">
      <dgm:prSet presAssocID="{66A5C266-9C01-42BE-8846-239CC9365B6A}" presName="dummyNode2" presStyleLbl="node1" presStyleIdx="0" presStyleCnt="4"/>
      <dgm:spPr/>
    </dgm:pt>
    <dgm:pt modelId="{6EC6933F-A737-4B28-8604-C7F469F00EE8}" type="pres">
      <dgm:prSet presAssocID="{66A5C266-9C01-42BE-8846-239CC9365B6A}" presName="childNode2" presStyleLbl="bgAcc1" presStyleIdx="1" presStyleCnt="4">
        <dgm:presLayoutVars>
          <dgm:bulletEnabled val="1"/>
        </dgm:presLayoutVars>
      </dgm:prSet>
      <dgm:spPr/>
    </dgm:pt>
    <dgm:pt modelId="{EB3FD5EF-CECA-4797-8623-E1FC908DAA7C}" type="pres">
      <dgm:prSet presAssocID="{66A5C266-9C01-42BE-8846-239CC9365B6A}" presName="childNode2tx" presStyleLbl="bgAcc1" presStyleIdx="1" presStyleCnt="4">
        <dgm:presLayoutVars>
          <dgm:bulletEnabled val="1"/>
        </dgm:presLayoutVars>
      </dgm:prSet>
      <dgm:spPr/>
    </dgm:pt>
    <dgm:pt modelId="{2A2D6134-CF45-4318-BC1A-968FBD9A32DD}" type="pres">
      <dgm:prSet presAssocID="{66A5C266-9C01-42BE-8846-239CC9365B6A}" presName="parentNode2" presStyleLbl="node1" presStyleIdx="1" presStyleCnt="4">
        <dgm:presLayoutVars>
          <dgm:chMax val="0"/>
          <dgm:bulletEnabled val="1"/>
        </dgm:presLayoutVars>
      </dgm:prSet>
      <dgm:spPr/>
    </dgm:pt>
    <dgm:pt modelId="{4A5C0B21-5B11-4050-93A7-D41B547BEA66}" type="pres">
      <dgm:prSet presAssocID="{66A5C266-9C01-42BE-8846-239CC9365B6A}" presName="connSite2" presStyleCnt="0"/>
      <dgm:spPr/>
    </dgm:pt>
    <dgm:pt modelId="{1C9E480F-07BA-460C-906A-85DBDC0C41FF}" type="pres">
      <dgm:prSet presAssocID="{4AE60E51-A431-44D5-971D-E1BED0BED39A}" presName="Name18" presStyleLbl="sibTrans2D1" presStyleIdx="1" presStyleCnt="3"/>
      <dgm:spPr/>
    </dgm:pt>
    <dgm:pt modelId="{C51904B9-32A4-479B-8F3A-0CC315E24C09}" type="pres">
      <dgm:prSet presAssocID="{B1CE1AD0-D934-4584-852C-6C1C4AF54234}" presName="composite1" presStyleCnt="0"/>
      <dgm:spPr/>
    </dgm:pt>
    <dgm:pt modelId="{41E07D55-BAAE-4FB7-9605-5DCF77F20D16}" type="pres">
      <dgm:prSet presAssocID="{B1CE1AD0-D934-4584-852C-6C1C4AF54234}" presName="dummyNode1" presStyleLbl="node1" presStyleIdx="1" presStyleCnt="4"/>
      <dgm:spPr/>
    </dgm:pt>
    <dgm:pt modelId="{270E4CA4-4E5D-4D62-A70A-568F6EC2177E}" type="pres">
      <dgm:prSet presAssocID="{B1CE1AD0-D934-4584-852C-6C1C4AF54234}" presName="childNode1" presStyleLbl="bgAcc1" presStyleIdx="2" presStyleCnt="4">
        <dgm:presLayoutVars>
          <dgm:bulletEnabled val="1"/>
        </dgm:presLayoutVars>
      </dgm:prSet>
      <dgm:spPr/>
    </dgm:pt>
    <dgm:pt modelId="{63F782FA-7D58-485C-A778-F78DCB95C754}" type="pres">
      <dgm:prSet presAssocID="{B1CE1AD0-D934-4584-852C-6C1C4AF54234}" presName="childNode1tx" presStyleLbl="bgAcc1" presStyleIdx="2" presStyleCnt="4">
        <dgm:presLayoutVars>
          <dgm:bulletEnabled val="1"/>
        </dgm:presLayoutVars>
      </dgm:prSet>
      <dgm:spPr/>
    </dgm:pt>
    <dgm:pt modelId="{39FD1C41-B853-4A54-A351-92800976A01D}" type="pres">
      <dgm:prSet presAssocID="{B1CE1AD0-D934-4584-852C-6C1C4AF54234}" presName="parentNode1" presStyleLbl="node1" presStyleIdx="2" presStyleCnt="4">
        <dgm:presLayoutVars>
          <dgm:chMax val="1"/>
          <dgm:bulletEnabled val="1"/>
        </dgm:presLayoutVars>
      </dgm:prSet>
      <dgm:spPr/>
    </dgm:pt>
    <dgm:pt modelId="{C848982E-B5AB-4787-88C0-972DF467347B}" type="pres">
      <dgm:prSet presAssocID="{B1CE1AD0-D934-4584-852C-6C1C4AF54234}" presName="connSite1" presStyleCnt="0"/>
      <dgm:spPr/>
    </dgm:pt>
    <dgm:pt modelId="{510D7951-F5B7-487E-AD6E-7E36362957C8}" type="pres">
      <dgm:prSet presAssocID="{82BA0D1C-1FD2-481C-87A4-CC52ED96758F}" presName="Name9" presStyleLbl="sibTrans2D1" presStyleIdx="2" presStyleCnt="3"/>
      <dgm:spPr/>
    </dgm:pt>
    <dgm:pt modelId="{BB58B483-54B6-494D-A741-1BFAB7D8D572}" type="pres">
      <dgm:prSet presAssocID="{FEFD33BD-E273-46CE-A794-2B408C6A4962}" presName="composite2" presStyleCnt="0"/>
      <dgm:spPr/>
    </dgm:pt>
    <dgm:pt modelId="{F04117EC-A11E-46D3-BA11-5B96DAB67AFF}" type="pres">
      <dgm:prSet presAssocID="{FEFD33BD-E273-46CE-A794-2B408C6A4962}" presName="dummyNode2" presStyleLbl="node1" presStyleIdx="2" presStyleCnt="4"/>
      <dgm:spPr/>
    </dgm:pt>
    <dgm:pt modelId="{5BAB87B5-C7B4-4566-B909-1C6994503EE7}" type="pres">
      <dgm:prSet presAssocID="{FEFD33BD-E273-46CE-A794-2B408C6A4962}" presName="childNode2" presStyleLbl="bgAcc1" presStyleIdx="3" presStyleCnt="4">
        <dgm:presLayoutVars>
          <dgm:bulletEnabled val="1"/>
        </dgm:presLayoutVars>
      </dgm:prSet>
      <dgm:spPr/>
    </dgm:pt>
    <dgm:pt modelId="{FAE988CE-E588-4F22-94C3-23A8AF4F4A2E}" type="pres">
      <dgm:prSet presAssocID="{FEFD33BD-E273-46CE-A794-2B408C6A4962}" presName="childNode2tx" presStyleLbl="bgAcc1" presStyleIdx="3" presStyleCnt="4">
        <dgm:presLayoutVars>
          <dgm:bulletEnabled val="1"/>
        </dgm:presLayoutVars>
      </dgm:prSet>
      <dgm:spPr/>
    </dgm:pt>
    <dgm:pt modelId="{518D1156-6D6A-4C54-9E05-7D060C4B724B}" type="pres">
      <dgm:prSet presAssocID="{FEFD33BD-E273-46CE-A794-2B408C6A4962}" presName="parentNode2" presStyleLbl="node1" presStyleIdx="3" presStyleCnt="4">
        <dgm:presLayoutVars>
          <dgm:chMax val="0"/>
          <dgm:bulletEnabled val="1"/>
        </dgm:presLayoutVars>
      </dgm:prSet>
      <dgm:spPr/>
    </dgm:pt>
    <dgm:pt modelId="{F6F16CA6-2411-40B6-AB8A-CD177FDF28C7}" type="pres">
      <dgm:prSet presAssocID="{FEFD33BD-E273-46CE-A794-2B408C6A4962}" presName="connSite2" presStyleCnt="0"/>
      <dgm:spPr/>
    </dgm:pt>
  </dgm:ptLst>
  <dgm:cxnLst>
    <dgm:cxn modelId="{7B7E160A-7089-4170-BA82-3171E696F859}" srcId="{D40CEB5E-91D0-4F08-87D3-3E208A1F4CE8}" destId="{FEFD33BD-E273-46CE-A794-2B408C6A4962}" srcOrd="3" destOrd="0" parTransId="{05562E31-CC22-46D4-858D-B04E8437732F}" sibTransId="{06D2645A-BE49-4325-88F1-183B813CB98B}"/>
    <dgm:cxn modelId="{5694F20A-F3DE-4D9B-9479-06F02058C360}" type="presOf" srcId="{EB204288-3F58-45F0-AC29-9ECE006BDA07}" destId="{EB3FD5EF-CECA-4797-8623-E1FC908DAA7C}" srcOrd="1" destOrd="1" presId="urn:microsoft.com/office/officeart/2005/8/layout/hProcess4"/>
    <dgm:cxn modelId="{67429A0E-DF08-4130-A8D0-BCA4035109C5}" srcId="{FEFD33BD-E273-46CE-A794-2B408C6A4962}" destId="{ED0E4E91-5465-4D34-BA03-26CB49007C5A}" srcOrd="0" destOrd="0" parTransId="{3B3466B5-50EA-48C7-8DE3-E2EBDEBE9E5C}" sibTransId="{6DA7FD03-9695-488B-93B4-CEA13392BFFC}"/>
    <dgm:cxn modelId="{8555B512-4C82-4923-8DC8-F9823D8F7602}" type="presOf" srcId="{437ECB28-3928-4C46-97E6-330AD7FA8FC1}" destId="{512AA2BA-D43C-4B87-8332-5A0AF811AB15}" srcOrd="1" destOrd="1" presId="urn:microsoft.com/office/officeart/2005/8/layout/hProcess4"/>
    <dgm:cxn modelId="{C34D2B16-0357-40C4-BF33-F3DCAFD57FA9}" type="presOf" srcId="{D40CEB5E-91D0-4F08-87D3-3E208A1F4CE8}" destId="{C14D152D-F2C7-4123-AE08-024A2699C816}" srcOrd="0" destOrd="0" presId="urn:microsoft.com/office/officeart/2005/8/layout/hProcess4"/>
    <dgm:cxn modelId="{E2315517-2418-4BF7-85FB-982FC6E13D45}" type="presOf" srcId="{DE4FDCD9-D84B-46A4-A4DF-45270B706654}" destId="{270E4CA4-4E5D-4D62-A70A-568F6EC2177E}" srcOrd="0" destOrd="1" presId="urn:microsoft.com/office/officeart/2005/8/layout/hProcess4"/>
    <dgm:cxn modelId="{6957821A-56EC-4C8D-83E2-5C3327FBE0E6}" type="presOf" srcId="{ED0E4E91-5465-4D34-BA03-26CB49007C5A}" destId="{5BAB87B5-C7B4-4566-B909-1C6994503EE7}" srcOrd="0" destOrd="0" presId="urn:microsoft.com/office/officeart/2005/8/layout/hProcess4"/>
    <dgm:cxn modelId="{0713B020-FCDC-4794-B28B-A39E3AD1AA3A}" type="presOf" srcId="{FEFD33BD-E273-46CE-A794-2B408C6A4962}" destId="{518D1156-6D6A-4C54-9E05-7D060C4B724B}" srcOrd="0" destOrd="0" presId="urn:microsoft.com/office/officeart/2005/8/layout/hProcess4"/>
    <dgm:cxn modelId="{8D4D9827-E48B-4C62-A190-9F761EF63E9C}" type="presOf" srcId="{82BA0D1C-1FD2-481C-87A4-CC52ED96758F}" destId="{510D7951-F5B7-487E-AD6E-7E36362957C8}" srcOrd="0" destOrd="0" presId="urn:microsoft.com/office/officeart/2005/8/layout/hProcess4"/>
    <dgm:cxn modelId="{54EB202B-C00A-49D3-846D-7512149A2B9F}" type="presOf" srcId="{D7E48D00-7275-43C4-AAD3-A8114718A046}" destId="{EB3FD5EF-CECA-4797-8623-E1FC908DAA7C}" srcOrd="1" destOrd="0" presId="urn:microsoft.com/office/officeart/2005/8/layout/hProcess4"/>
    <dgm:cxn modelId="{AA9E9D2B-902F-4621-9285-AE607A39119E}" type="presOf" srcId="{D7E48D00-7275-43C4-AAD3-A8114718A046}" destId="{6EC6933F-A737-4B28-8604-C7F469F00EE8}" srcOrd="0" destOrd="0" presId="urn:microsoft.com/office/officeart/2005/8/layout/hProcess4"/>
    <dgm:cxn modelId="{D931A038-091C-4A6B-992F-593180C373F5}" srcId="{66A5C266-9C01-42BE-8846-239CC9365B6A}" destId="{D7E48D00-7275-43C4-AAD3-A8114718A046}" srcOrd="0" destOrd="0" parTransId="{BE06D89A-2466-4E12-B69D-34C47FC16BB5}" sibTransId="{8227AF98-2A66-4D96-AC4E-F390470741A4}"/>
    <dgm:cxn modelId="{9EEDAA67-5102-424D-B0B4-1B12FDF8CBC3}" srcId="{B1CE1AD0-D934-4584-852C-6C1C4AF54234}" destId="{3CEBBE03-1A60-460C-BD2E-6D5C7E3445DE}" srcOrd="0" destOrd="0" parTransId="{C5A5A684-F50A-4A53-AEDC-5027B2369580}" sibTransId="{5B388BD9-FF2B-4746-A66F-AA0E5055FCA7}"/>
    <dgm:cxn modelId="{F6C95B4B-DA3A-425D-8688-F2EEDA5212B4}" type="presOf" srcId="{66A5C266-9C01-42BE-8846-239CC9365B6A}" destId="{2A2D6134-CF45-4318-BC1A-968FBD9A32DD}" srcOrd="0" destOrd="0" presId="urn:microsoft.com/office/officeart/2005/8/layout/hProcess4"/>
    <dgm:cxn modelId="{D043C54D-0651-4BE7-83C7-AA86921081E2}" type="presOf" srcId="{A4081F6F-A68E-429B-8372-D9CED09FCFA3}" destId="{D8001A71-51B4-48D3-B5D2-7C5F2634B177}" srcOrd="0" destOrd="0" presId="urn:microsoft.com/office/officeart/2005/8/layout/hProcess4"/>
    <dgm:cxn modelId="{E2A0F94E-7A51-4534-ACD6-232D705DF6B1}" type="presOf" srcId="{8CAB2075-92C3-4175-A55A-6285F7655BE4}" destId="{5BAB87B5-C7B4-4566-B909-1C6994503EE7}" srcOrd="0" destOrd="2" presId="urn:microsoft.com/office/officeart/2005/8/layout/hProcess4"/>
    <dgm:cxn modelId="{3E8ABD52-EDCD-437F-A8A6-084DE7414F7B}" type="presOf" srcId="{4AE60E51-A431-44D5-971D-E1BED0BED39A}" destId="{1C9E480F-07BA-460C-906A-85DBDC0C41FF}" srcOrd="0" destOrd="0" presId="urn:microsoft.com/office/officeart/2005/8/layout/hProcess4"/>
    <dgm:cxn modelId="{E1BD1E75-D51C-47F8-ABE4-3C1A4DACE533}" type="presOf" srcId="{EB204288-3F58-45F0-AC29-9ECE006BDA07}" destId="{6EC6933F-A737-4B28-8604-C7F469F00EE8}" srcOrd="0" destOrd="1" presId="urn:microsoft.com/office/officeart/2005/8/layout/hProcess4"/>
    <dgm:cxn modelId="{7DFC7D5A-72CD-40A6-8DC9-F37839B49FC0}" srcId="{D40CEB5E-91D0-4F08-87D3-3E208A1F4CE8}" destId="{66A5C266-9C01-42BE-8846-239CC9365B6A}" srcOrd="1" destOrd="0" parTransId="{25EF4383-2882-4801-B2C4-A30A5EBF557C}" sibTransId="{4AE60E51-A431-44D5-971D-E1BED0BED39A}"/>
    <dgm:cxn modelId="{7CB24484-1433-44C4-A1E5-0F8D22A4FBFC}" srcId="{FEFD33BD-E273-46CE-A794-2B408C6A4962}" destId="{103B3EE7-4E31-458C-A984-1BCE5B9A425F}" srcOrd="1" destOrd="0" parTransId="{78D1223A-FF1F-48EB-B126-89BC80142049}" sibTransId="{AAE24F14-7E1F-4FC0-B0DD-F102BEC7A7E1}"/>
    <dgm:cxn modelId="{70E8F89A-B1B6-42FC-823D-7657C6ABCCE0}" type="presOf" srcId="{8BC61CED-476C-442F-933D-803AFF1E62BB}" destId="{512AA2BA-D43C-4B87-8332-5A0AF811AB15}" srcOrd="1" destOrd="0" presId="urn:microsoft.com/office/officeart/2005/8/layout/hProcess4"/>
    <dgm:cxn modelId="{3606A99E-D95E-494A-B8AA-E0ED80CB52F9}" srcId="{A4081F6F-A68E-429B-8372-D9CED09FCFA3}" destId="{BE1C04C7-4E3F-4BC7-9888-D4F9425F4C6E}" srcOrd="2" destOrd="0" parTransId="{27361C54-C422-4C10-876A-DB76B16F0CAA}" sibTransId="{EEFF172C-182A-4A51-8E26-79028AEA8F33}"/>
    <dgm:cxn modelId="{9A5934A1-FEFA-4DD1-B084-0891C8828868}" type="presOf" srcId="{BE1C04C7-4E3F-4BC7-9888-D4F9425F4C6E}" destId="{512AA2BA-D43C-4B87-8332-5A0AF811AB15}" srcOrd="1" destOrd="2" presId="urn:microsoft.com/office/officeart/2005/8/layout/hProcess4"/>
    <dgm:cxn modelId="{1C4240A4-2E93-4EEB-BEDF-A06ED2782CA5}" srcId="{B1CE1AD0-D934-4584-852C-6C1C4AF54234}" destId="{DE4FDCD9-D84B-46A4-A4DF-45270B706654}" srcOrd="1" destOrd="0" parTransId="{20D8517C-82E5-4F8C-854B-862852E5CB6B}" sibTransId="{EAD59EDE-A9E1-4E40-8192-3993BF457F71}"/>
    <dgm:cxn modelId="{EABBCAA6-DFC1-4226-A700-EBAA022C623A}" srcId="{A4081F6F-A68E-429B-8372-D9CED09FCFA3}" destId="{437ECB28-3928-4C46-97E6-330AD7FA8FC1}" srcOrd="1" destOrd="0" parTransId="{EE69B94C-104C-41C2-A249-38F01A895984}" sibTransId="{2FCC531A-F104-4690-9B6D-9752F455A280}"/>
    <dgm:cxn modelId="{1C08D6AB-04B4-413E-B84E-E75AA11D28DC}" srcId="{FEFD33BD-E273-46CE-A794-2B408C6A4962}" destId="{8CAB2075-92C3-4175-A55A-6285F7655BE4}" srcOrd="2" destOrd="0" parTransId="{DE0A9A48-A529-4307-94E6-F30D4B75E71B}" sibTransId="{FE84F691-3E25-49A3-A622-EA122BBDE328}"/>
    <dgm:cxn modelId="{77D92AAF-EAD2-4364-9B5A-E6A1E5C60D60}" type="presOf" srcId="{ED0E4E91-5465-4D34-BA03-26CB49007C5A}" destId="{FAE988CE-E588-4F22-94C3-23A8AF4F4A2E}" srcOrd="1" destOrd="0" presId="urn:microsoft.com/office/officeart/2005/8/layout/hProcess4"/>
    <dgm:cxn modelId="{950270B4-92BE-4EBA-B9E5-ABC68006BD22}" srcId="{D40CEB5E-91D0-4F08-87D3-3E208A1F4CE8}" destId="{B1CE1AD0-D934-4584-852C-6C1C4AF54234}" srcOrd="2" destOrd="0" parTransId="{8567A238-C66F-4AB9-8366-965069431F62}" sibTransId="{82BA0D1C-1FD2-481C-87A4-CC52ED96758F}"/>
    <dgm:cxn modelId="{FD55A6B4-6DDB-46A4-BF31-23898CC194BE}" type="presOf" srcId="{103B3EE7-4E31-458C-A984-1BCE5B9A425F}" destId="{5BAB87B5-C7B4-4566-B909-1C6994503EE7}" srcOrd="0" destOrd="1" presId="urn:microsoft.com/office/officeart/2005/8/layout/hProcess4"/>
    <dgm:cxn modelId="{59145CB8-CE7F-49D3-A359-BC55A63DD755}" type="presOf" srcId="{103B3EE7-4E31-458C-A984-1BCE5B9A425F}" destId="{FAE988CE-E588-4F22-94C3-23A8AF4F4A2E}" srcOrd="1" destOrd="1" presId="urn:microsoft.com/office/officeart/2005/8/layout/hProcess4"/>
    <dgm:cxn modelId="{DD5DD1B9-47AA-4765-A9A7-6ED106492C82}" srcId="{66A5C266-9C01-42BE-8846-239CC9365B6A}" destId="{EB204288-3F58-45F0-AC29-9ECE006BDA07}" srcOrd="1" destOrd="0" parTransId="{BD3C0621-8670-45C2-ABD4-05D4968A22E5}" sibTransId="{9E0290AA-3C80-4F06-BC3E-0EBF275A5EE2}"/>
    <dgm:cxn modelId="{400C80BD-C7AC-440A-AA05-ABB5A2351BEF}" type="presOf" srcId="{8BC61CED-476C-442F-933D-803AFF1E62BB}" destId="{9B065016-CC58-4066-BB64-B579199E85BE}" srcOrd="0" destOrd="0" presId="urn:microsoft.com/office/officeart/2005/8/layout/hProcess4"/>
    <dgm:cxn modelId="{03991FBF-A067-48D1-84B8-B1D07A595D93}" type="presOf" srcId="{437ECB28-3928-4C46-97E6-330AD7FA8FC1}" destId="{9B065016-CC58-4066-BB64-B579199E85BE}" srcOrd="0" destOrd="1" presId="urn:microsoft.com/office/officeart/2005/8/layout/hProcess4"/>
    <dgm:cxn modelId="{211BFDBF-7AE7-4E3A-A940-A15728433E94}" type="presOf" srcId="{3CEBBE03-1A60-460C-BD2E-6D5C7E3445DE}" destId="{63F782FA-7D58-485C-A778-F78DCB95C754}" srcOrd="1" destOrd="0" presId="urn:microsoft.com/office/officeart/2005/8/layout/hProcess4"/>
    <dgm:cxn modelId="{F991B8C1-E885-4E00-BDA3-82B35433186E}" type="presOf" srcId="{3CEBBE03-1A60-460C-BD2E-6D5C7E3445DE}" destId="{270E4CA4-4E5D-4D62-A70A-568F6EC2177E}" srcOrd="0" destOrd="0" presId="urn:microsoft.com/office/officeart/2005/8/layout/hProcess4"/>
    <dgm:cxn modelId="{C4343BDC-ADA2-4065-B3AD-5CE031A522DE}" srcId="{A4081F6F-A68E-429B-8372-D9CED09FCFA3}" destId="{8BC61CED-476C-442F-933D-803AFF1E62BB}" srcOrd="0" destOrd="0" parTransId="{1E9F0DF0-CA14-43EE-B501-B17F5EB1B0D6}" sibTransId="{52C732CA-6385-4D06-8D7A-32C3E28205FE}"/>
    <dgm:cxn modelId="{1CEBE0E5-10A6-40E4-BDE6-B8AC3BC90583}" type="presOf" srcId="{DE4FDCD9-D84B-46A4-A4DF-45270B706654}" destId="{63F782FA-7D58-485C-A778-F78DCB95C754}" srcOrd="1" destOrd="1" presId="urn:microsoft.com/office/officeart/2005/8/layout/hProcess4"/>
    <dgm:cxn modelId="{7AFADCF1-4247-4839-8E32-EFBDE670E110}" type="presOf" srcId="{925BFE97-3728-4ACB-BD04-18B2D73E541B}" destId="{81B8BC6D-A256-4276-BEA7-D9A7FFDC2F16}" srcOrd="0" destOrd="0" presId="urn:microsoft.com/office/officeart/2005/8/layout/hProcess4"/>
    <dgm:cxn modelId="{BDBEDCF3-30BD-4D8F-9E3E-B822E5ECD003}" srcId="{D40CEB5E-91D0-4F08-87D3-3E208A1F4CE8}" destId="{A4081F6F-A68E-429B-8372-D9CED09FCFA3}" srcOrd="0" destOrd="0" parTransId="{F32C3F0C-B0D1-4334-89DD-6EB2AAFE2C94}" sibTransId="{925BFE97-3728-4ACB-BD04-18B2D73E541B}"/>
    <dgm:cxn modelId="{4B5E2FFC-E014-42CD-8789-095EC0420FFC}" type="presOf" srcId="{8CAB2075-92C3-4175-A55A-6285F7655BE4}" destId="{FAE988CE-E588-4F22-94C3-23A8AF4F4A2E}" srcOrd="1" destOrd="2" presId="urn:microsoft.com/office/officeart/2005/8/layout/hProcess4"/>
    <dgm:cxn modelId="{A33571FC-7458-4C87-B285-3FE98FF91C4F}" type="presOf" srcId="{BE1C04C7-4E3F-4BC7-9888-D4F9425F4C6E}" destId="{9B065016-CC58-4066-BB64-B579199E85BE}" srcOrd="0" destOrd="2" presId="urn:microsoft.com/office/officeart/2005/8/layout/hProcess4"/>
    <dgm:cxn modelId="{488A95FC-8CCC-4093-8290-08014EB03DE9}" type="presOf" srcId="{B1CE1AD0-D934-4584-852C-6C1C4AF54234}" destId="{39FD1C41-B853-4A54-A351-92800976A01D}" srcOrd="0" destOrd="0" presId="urn:microsoft.com/office/officeart/2005/8/layout/hProcess4"/>
    <dgm:cxn modelId="{B3A70513-275F-47B5-91ED-A5FB311F6395}" type="presParOf" srcId="{C14D152D-F2C7-4123-AE08-024A2699C816}" destId="{0EF949BD-B41E-4628-8736-EAFDEDA1E7F0}" srcOrd="0" destOrd="0" presId="urn:microsoft.com/office/officeart/2005/8/layout/hProcess4"/>
    <dgm:cxn modelId="{3FD9BA9D-FBAA-4E4F-8911-DE34D4CB7777}" type="presParOf" srcId="{C14D152D-F2C7-4123-AE08-024A2699C816}" destId="{AA944721-975D-484F-93B5-47BBE3E527ED}" srcOrd="1" destOrd="0" presId="urn:microsoft.com/office/officeart/2005/8/layout/hProcess4"/>
    <dgm:cxn modelId="{D6A7678B-D209-467A-A538-2E2D33BF7163}" type="presParOf" srcId="{C14D152D-F2C7-4123-AE08-024A2699C816}" destId="{F431FD9B-9D90-4A8F-A8FF-3721BBD16BC0}" srcOrd="2" destOrd="0" presId="urn:microsoft.com/office/officeart/2005/8/layout/hProcess4"/>
    <dgm:cxn modelId="{E183C4F1-38EF-4B4F-A0B6-66F1F3138B24}" type="presParOf" srcId="{F431FD9B-9D90-4A8F-A8FF-3721BBD16BC0}" destId="{A4A7636A-E447-4F89-88FB-EA0F9B88AB1A}" srcOrd="0" destOrd="0" presId="urn:microsoft.com/office/officeart/2005/8/layout/hProcess4"/>
    <dgm:cxn modelId="{55B67509-CB16-4346-ADDA-B6F36E2ACA87}" type="presParOf" srcId="{A4A7636A-E447-4F89-88FB-EA0F9B88AB1A}" destId="{F8F3F7AA-8545-4656-B2E4-48152EBD5FF8}" srcOrd="0" destOrd="0" presId="urn:microsoft.com/office/officeart/2005/8/layout/hProcess4"/>
    <dgm:cxn modelId="{6E96DBFA-D8BE-4418-8920-42540275E7BC}" type="presParOf" srcId="{A4A7636A-E447-4F89-88FB-EA0F9B88AB1A}" destId="{9B065016-CC58-4066-BB64-B579199E85BE}" srcOrd="1" destOrd="0" presId="urn:microsoft.com/office/officeart/2005/8/layout/hProcess4"/>
    <dgm:cxn modelId="{7256994E-7EE3-43D8-BFD5-57C4BA8EDA4F}" type="presParOf" srcId="{A4A7636A-E447-4F89-88FB-EA0F9B88AB1A}" destId="{512AA2BA-D43C-4B87-8332-5A0AF811AB15}" srcOrd="2" destOrd="0" presId="urn:microsoft.com/office/officeart/2005/8/layout/hProcess4"/>
    <dgm:cxn modelId="{A7419BCF-13A8-481F-809D-C9A5D62C79B6}" type="presParOf" srcId="{A4A7636A-E447-4F89-88FB-EA0F9B88AB1A}" destId="{D8001A71-51B4-48D3-B5D2-7C5F2634B177}" srcOrd="3" destOrd="0" presId="urn:microsoft.com/office/officeart/2005/8/layout/hProcess4"/>
    <dgm:cxn modelId="{9FE016D1-06A4-4EB3-9005-C4C6AFD92E4A}" type="presParOf" srcId="{A4A7636A-E447-4F89-88FB-EA0F9B88AB1A}" destId="{96E38EBA-6298-4C08-A9F3-7BAEB633834F}" srcOrd="4" destOrd="0" presId="urn:microsoft.com/office/officeart/2005/8/layout/hProcess4"/>
    <dgm:cxn modelId="{D0F6A8F3-303A-45DD-B168-4B989CD1B0C4}" type="presParOf" srcId="{F431FD9B-9D90-4A8F-A8FF-3721BBD16BC0}" destId="{81B8BC6D-A256-4276-BEA7-D9A7FFDC2F16}" srcOrd="1" destOrd="0" presId="urn:microsoft.com/office/officeart/2005/8/layout/hProcess4"/>
    <dgm:cxn modelId="{3D0BB24F-4BA0-4EC1-85BA-3A5FF4BEFAB7}" type="presParOf" srcId="{F431FD9B-9D90-4A8F-A8FF-3721BBD16BC0}" destId="{C0AB17E2-23FE-48B9-91D8-7AFD256394BB}" srcOrd="2" destOrd="0" presId="urn:microsoft.com/office/officeart/2005/8/layout/hProcess4"/>
    <dgm:cxn modelId="{DEA8C1EF-1E94-459B-B361-98A3840DD7E7}" type="presParOf" srcId="{C0AB17E2-23FE-48B9-91D8-7AFD256394BB}" destId="{C37D05A7-15AA-417A-A40F-88FC5491B040}" srcOrd="0" destOrd="0" presId="urn:microsoft.com/office/officeart/2005/8/layout/hProcess4"/>
    <dgm:cxn modelId="{0D262A94-061B-4D34-A575-CC2381E4F9AA}" type="presParOf" srcId="{C0AB17E2-23FE-48B9-91D8-7AFD256394BB}" destId="{6EC6933F-A737-4B28-8604-C7F469F00EE8}" srcOrd="1" destOrd="0" presId="urn:microsoft.com/office/officeart/2005/8/layout/hProcess4"/>
    <dgm:cxn modelId="{A78F0C51-6C3D-46C5-8D9F-4CF7489658A9}" type="presParOf" srcId="{C0AB17E2-23FE-48B9-91D8-7AFD256394BB}" destId="{EB3FD5EF-CECA-4797-8623-E1FC908DAA7C}" srcOrd="2" destOrd="0" presId="urn:microsoft.com/office/officeart/2005/8/layout/hProcess4"/>
    <dgm:cxn modelId="{AB62ACA1-7464-4031-8E95-5A832F6401A5}" type="presParOf" srcId="{C0AB17E2-23FE-48B9-91D8-7AFD256394BB}" destId="{2A2D6134-CF45-4318-BC1A-968FBD9A32DD}" srcOrd="3" destOrd="0" presId="urn:microsoft.com/office/officeart/2005/8/layout/hProcess4"/>
    <dgm:cxn modelId="{7607D647-A2C4-4A3D-A714-6F74B7587BDE}" type="presParOf" srcId="{C0AB17E2-23FE-48B9-91D8-7AFD256394BB}" destId="{4A5C0B21-5B11-4050-93A7-D41B547BEA66}" srcOrd="4" destOrd="0" presId="urn:microsoft.com/office/officeart/2005/8/layout/hProcess4"/>
    <dgm:cxn modelId="{C00D00D5-4EAF-4F0B-B465-AD87730E6636}" type="presParOf" srcId="{F431FD9B-9D90-4A8F-A8FF-3721BBD16BC0}" destId="{1C9E480F-07BA-460C-906A-85DBDC0C41FF}" srcOrd="3" destOrd="0" presId="urn:microsoft.com/office/officeart/2005/8/layout/hProcess4"/>
    <dgm:cxn modelId="{50E7DE23-74E9-4BE8-9C3D-611AF88F5CD9}" type="presParOf" srcId="{F431FD9B-9D90-4A8F-A8FF-3721BBD16BC0}" destId="{C51904B9-32A4-479B-8F3A-0CC315E24C09}" srcOrd="4" destOrd="0" presId="urn:microsoft.com/office/officeart/2005/8/layout/hProcess4"/>
    <dgm:cxn modelId="{1868ADC0-2356-4240-AB2D-6ED665F471EE}" type="presParOf" srcId="{C51904B9-32A4-479B-8F3A-0CC315E24C09}" destId="{41E07D55-BAAE-4FB7-9605-5DCF77F20D16}" srcOrd="0" destOrd="0" presId="urn:microsoft.com/office/officeart/2005/8/layout/hProcess4"/>
    <dgm:cxn modelId="{C0AE616B-5B1C-4155-A8E4-105E9696D652}" type="presParOf" srcId="{C51904B9-32A4-479B-8F3A-0CC315E24C09}" destId="{270E4CA4-4E5D-4D62-A70A-568F6EC2177E}" srcOrd="1" destOrd="0" presId="urn:microsoft.com/office/officeart/2005/8/layout/hProcess4"/>
    <dgm:cxn modelId="{059197D9-EE8B-471D-AC01-8F06B8D1B273}" type="presParOf" srcId="{C51904B9-32A4-479B-8F3A-0CC315E24C09}" destId="{63F782FA-7D58-485C-A778-F78DCB95C754}" srcOrd="2" destOrd="0" presId="urn:microsoft.com/office/officeart/2005/8/layout/hProcess4"/>
    <dgm:cxn modelId="{B792CF44-BA25-44AB-991F-871B9E1237E2}" type="presParOf" srcId="{C51904B9-32A4-479B-8F3A-0CC315E24C09}" destId="{39FD1C41-B853-4A54-A351-92800976A01D}" srcOrd="3" destOrd="0" presId="urn:microsoft.com/office/officeart/2005/8/layout/hProcess4"/>
    <dgm:cxn modelId="{761DE92F-D6FA-4F10-A550-16F7267AF2DE}" type="presParOf" srcId="{C51904B9-32A4-479B-8F3A-0CC315E24C09}" destId="{C848982E-B5AB-4787-88C0-972DF467347B}" srcOrd="4" destOrd="0" presId="urn:microsoft.com/office/officeart/2005/8/layout/hProcess4"/>
    <dgm:cxn modelId="{55F3FBE2-1EDD-4AEE-A42C-0AA8B5103632}" type="presParOf" srcId="{F431FD9B-9D90-4A8F-A8FF-3721BBD16BC0}" destId="{510D7951-F5B7-487E-AD6E-7E36362957C8}" srcOrd="5" destOrd="0" presId="urn:microsoft.com/office/officeart/2005/8/layout/hProcess4"/>
    <dgm:cxn modelId="{5CAA41E8-B383-4457-85C9-A8FF890DBE2E}" type="presParOf" srcId="{F431FD9B-9D90-4A8F-A8FF-3721BBD16BC0}" destId="{BB58B483-54B6-494D-A741-1BFAB7D8D572}" srcOrd="6" destOrd="0" presId="urn:microsoft.com/office/officeart/2005/8/layout/hProcess4"/>
    <dgm:cxn modelId="{BEC1732A-3737-48F2-8F9D-3325681E558C}" type="presParOf" srcId="{BB58B483-54B6-494D-A741-1BFAB7D8D572}" destId="{F04117EC-A11E-46D3-BA11-5B96DAB67AFF}" srcOrd="0" destOrd="0" presId="urn:microsoft.com/office/officeart/2005/8/layout/hProcess4"/>
    <dgm:cxn modelId="{8E80BB1D-6746-4CC3-9869-6D91998FC265}" type="presParOf" srcId="{BB58B483-54B6-494D-A741-1BFAB7D8D572}" destId="{5BAB87B5-C7B4-4566-B909-1C6994503EE7}" srcOrd="1" destOrd="0" presId="urn:microsoft.com/office/officeart/2005/8/layout/hProcess4"/>
    <dgm:cxn modelId="{E52C27D3-C795-4FDD-A9C1-75212B6878F7}" type="presParOf" srcId="{BB58B483-54B6-494D-A741-1BFAB7D8D572}" destId="{FAE988CE-E588-4F22-94C3-23A8AF4F4A2E}" srcOrd="2" destOrd="0" presId="urn:microsoft.com/office/officeart/2005/8/layout/hProcess4"/>
    <dgm:cxn modelId="{16B419FB-8905-4F90-84A2-AFCB156C0156}" type="presParOf" srcId="{BB58B483-54B6-494D-A741-1BFAB7D8D572}" destId="{518D1156-6D6A-4C54-9E05-7D060C4B724B}" srcOrd="3" destOrd="0" presId="urn:microsoft.com/office/officeart/2005/8/layout/hProcess4"/>
    <dgm:cxn modelId="{D6C06BAE-8557-4078-8983-B527FEB9B980}" type="presParOf" srcId="{BB58B483-54B6-494D-A741-1BFAB7D8D572}" destId="{F6F16CA6-2411-40B6-AB8A-CD177FDF28C7}"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2CAB22-2AE6-474A-957C-D9E667EFA2BB}"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US"/>
        </a:p>
      </dgm:t>
    </dgm:pt>
    <dgm:pt modelId="{042B6247-5CE4-491F-BB1A-C9BC263B1684}">
      <dgm:prSet phldrT="[Text]"/>
      <dgm:spPr/>
      <dgm:t>
        <a:bodyPr/>
        <a:lstStyle/>
        <a:p>
          <a:pPr>
            <a:buFont typeface="+mj-lt"/>
            <a:buAutoNum type="arabicPeriod"/>
          </a:pPr>
          <a:r>
            <a:rPr lang="en-US" dirty="0">
              <a:effectLst/>
              <a:ea typeface="Aptos" panose="020B0004020202020204" pitchFamily="34" charset="0"/>
              <a:cs typeface="Times New Roman" panose="02020603050405020304" pitchFamily="18" charset="0"/>
            </a:rPr>
            <a:t>What resonates?</a:t>
          </a:r>
          <a:endParaRPr lang="en-US" dirty="0"/>
        </a:p>
      </dgm:t>
    </dgm:pt>
    <dgm:pt modelId="{58099402-3A60-4EE2-AEA8-911AC1BECCDE}" type="parTrans" cxnId="{5C3DF54F-5E28-4927-9D51-3C21ECD5FD81}">
      <dgm:prSet/>
      <dgm:spPr/>
      <dgm:t>
        <a:bodyPr/>
        <a:lstStyle/>
        <a:p>
          <a:endParaRPr lang="en-US"/>
        </a:p>
      </dgm:t>
    </dgm:pt>
    <dgm:pt modelId="{D924C8DF-E306-48F9-A2C5-A52F9FB04BFF}" type="sibTrans" cxnId="{5C3DF54F-5E28-4927-9D51-3C21ECD5FD81}">
      <dgm:prSet/>
      <dgm:spPr/>
      <dgm:t>
        <a:bodyPr/>
        <a:lstStyle/>
        <a:p>
          <a:endParaRPr lang="en-US"/>
        </a:p>
      </dgm:t>
    </dgm:pt>
    <dgm:pt modelId="{6C67D217-4F2C-4C96-ACB0-5F31615857D4}">
      <dgm:prSet/>
      <dgm:spPr/>
      <dgm:t>
        <a:bodyPr/>
        <a:lstStyle/>
        <a:p>
          <a:r>
            <a:rPr lang="en-US" dirty="0">
              <a:effectLst/>
              <a:ea typeface="Aptos" panose="020B0004020202020204" pitchFamily="34" charset="0"/>
              <a:cs typeface="Times New Roman" panose="02020603050405020304" pitchFamily="18" charset="0"/>
            </a:rPr>
            <a:t>What doesn’t?</a:t>
          </a:r>
        </a:p>
      </dgm:t>
    </dgm:pt>
    <dgm:pt modelId="{AFA2D556-E93C-4F18-905D-52EC5E29F961}" type="parTrans" cxnId="{EE2C6932-8974-46EA-B382-08A6949836D0}">
      <dgm:prSet/>
      <dgm:spPr/>
      <dgm:t>
        <a:bodyPr/>
        <a:lstStyle/>
        <a:p>
          <a:endParaRPr lang="en-US"/>
        </a:p>
      </dgm:t>
    </dgm:pt>
    <dgm:pt modelId="{5F97EC01-A60D-4B63-BC69-BBF6DA399543}" type="sibTrans" cxnId="{EE2C6932-8974-46EA-B382-08A6949836D0}">
      <dgm:prSet/>
      <dgm:spPr/>
      <dgm:t>
        <a:bodyPr/>
        <a:lstStyle/>
        <a:p>
          <a:endParaRPr lang="en-US"/>
        </a:p>
      </dgm:t>
    </dgm:pt>
    <dgm:pt modelId="{27AA49C1-4137-4644-99F3-E2374CFE82F7}">
      <dgm:prSet/>
      <dgm:spPr/>
      <dgm:t>
        <a:bodyPr/>
        <a:lstStyle/>
        <a:p>
          <a:r>
            <a:rPr lang="en-US" dirty="0">
              <a:effectLst/>
              <a:ea typeface="Aptos" panose="020B0004020202020204" pitchFamily="34" charset="0"/>
              <a:cs typeface="Times New Roman" panose="02020603050405020304" pitchFamily="18" charset="0"/>
            </a:rPr>
            <a:t>Strengths? + meaning</a:t>
          </a:r>
        </a:p>
      </dgm:t>
    </dgm:pt>
    <dgm:pt modelId="{70060472-5E8E-4287-A772-9E9E8C32E45F}" type="parTrans" cxnId="{4A8DB3A7-C5DB-49D6-B4C9-D64294DD77C5}">
      <dgm:prSet/>
      <dgm:spPr/>
      <dgm:t>
        <a:bodyPr/>
        <a:lstStyle/>
        <a:p>
          <a:endParaRPr lang="en-US"/>
        </a:p>
      </dgm:t>
    </dgm:pt>
    <dgm:pt modelId="{B2D9C03F-6393-40F2-8C5F-F709F1FF0F04}" type="sibTrans" cxnId="{4A8DB3A7-C5DB-49D6-B4C9-D64294DD77C5}">
      <dgm:prSet/>
      <dgm:spPr/>
      <dgm:t>
        <a:bodyPr/>
        <a:lstStyle/>
        <a:p>
          <a:endParaRPr lang="en-US"/>
        </a:p>
      </dgm:t>
    </dgm:pt>
    <dgm:pt modelId="{D2DEB786-84F1-4B72-B2BD-B9AACB887161}">
      <dgm:prSet/>
      <dgm:spPr/>
      <dgm:t>
        <a:bodyPr/>
        <a:lstStyle/>
        <a:p>
          <a:r>
            <a:rPr lang="en-US" dirty="0">
              <a:effectLst/>
              <a:ea typeface="Aptos" panose="020B0004020202020204" pitchFamily="34" charset="0"/>
              <a:cs typeface="Times New Roman" panose="02020603050405020304" pitchFamily="18" charset="0"/>
            </a:rPr>
            <a:t>Challenges? + meaning</a:t>
          </a:r>
        </a:p>
      </dgm:t>
    </dgm:pt>
    <dgm:pt modelId="{9946F443-8E5D-41B1-851A-16798B1930FB}" type="parTrans" cxnId="{C7AA9BBD-B24E-4F52-B7E5-5CFF431368AE}">
      <dgm:prSet/>
      <dgm:spPr/>
      <dgm:t>
        <a:bodyPr/>
        <a:lstStyle/>
        <a:p>
          <a:endParaRPr lang="en-US"/>
        </a:p>
      </dgm:t>
    </dgm:pt>
    <dgm:pt modelId="{D13C87C9-5F27-4028-8A3C-0893465AEF8B}" type="sibTrans" cxnId="{C7AA9BBD-B24E-4F52-B7E5-5CFF431368AE}">
      <dgm:prSet/>
      <dgm:spPr/>
      <dgm:t>
        <a:bodyPr/>
        <a:lstStyle/>
        <a:p>
          <a:endParaRPr lang="en-US"/>
        </a:p>
      </dgm:t>
    </dgm:pt>
    <dgm:pt modelId="{7B329189-450F-4DD4-8324-BBCA0B96ED84}" type="pres">
      <dgm:prSet presAssocID="{4A2CAB22-2AE6-474A-957C-D9E667EFA2BB}" presName="Name0" presStyleCnt="0">
        <dgm:presLayoutVars>
          <dgm:dir/>
          <dgm:resizeHandles val="exact"/>
        </dgm:presLayoutVars>
      </dgm:prSet>
      <dgm:spPr/>
    </dgm:pt>
    <dgm:pt modelId="{688F9399-EAAF-4018-99CD-A27EF45F527D}" type="pres">
      <dgm:prSet presAssocID="{042B6247-5CE4-491F-BB1A-C9BC263B1684}" presName="node" presStyleLbl="node1" presStyleIdx="0" presStyleCnt="4">
        <dgm:presLayoutVars>
          <dgm:bulletEnabled val="1"/>
        </dgm:presLayoutVars>
      </dgm:prSet>
      <dgm:spPr/>
    </dgm:pt>
    <dgm:pt modelId="{E5F2278B-BBF6-4638-99F0-27CE086F214E}" type="pres">
      <dgm:prSet presAssocID="{D924C8DF-E306-48F9-A2C5-A52F9FB04BFF}" presName="sibTrans" presStyleLbl="sibTrans2D1" presStyleIdx="0" presStyleCnt="3"/>
      <dgm:spPr/>
    </dgm:pt>
    <dgm:pt modelId="{485F474E-F339-4CE5-A460-92D22498FF41}" type="pres">
      <dgm:prSet presAssocID="{D924C8DF-E306-48F9-A2C5-A52F9FB04BFF}" presName="connectorText" presStyleLbl="sibTrans2D1" presStyleIdx="0" presStyleCnt="3"/>
      <dgm:spPr/>
    </dgm:pt>
    <dgm:pt modelId="{10E5D8AB-1BA6-4A8C-9BEC-C9E6CE220DE8}" type="pres">
      <dgm:prSet presAssocID="{6C67D217-4F2C-4C96-ACB0-5F31615857D4}" presName="node" presStyleLbl="node1" presStyleIdx="1" presStyleCnt="4">
        <dgm:presLayoutVars>
          <dgm:bulletEnabled val="1"/>
        </dgm:presLayoutVars>
      </dgm:prSet>
      <dgm:spPr/>
    </dgm:pt>
    <dgm:pt modelId="{27BA2C6A-27E7-459B-9882-13C5173E116C}" type="pres">
      <dgm:prSet presAssocID="{5F97EC01-A60D-4B63-BC69-BBF6DA399543}" presName="sibTrans" presStyleLbl="sibTrans2D1" presStyleIdx="1" presStyleCnt="3"/>
      <dgm:spPr/>
    </dgm:pt>
    <dgm:pt modelId="{B6BCF8CA-0FAC-469D-9CEE-5C23FDCC8599}" type="pres">
      <dgm:prSet presAssocID="{5F97EC01-A60D-4B63-BC69-BBF6DA399543}" presName="connectorText" presStyleLbl="sibTrans2D1" presStyleIdx="1" presStyleCnt="3"/>
      <dgm:spPr/>
    </dgm:pt>
    <dgm:pt modelId="{B3F9DD74-4FE9-4E8F-9167-A6657B73D540}" type="pres">
      <dgm:prSet presAssocID="{27AA49C1-4137-4644-99F3-E2374CFE82F7}" presName="node" presStyleLbl="node1" presStyleIdx="2" presStyleCnt="4">
        <dgm:presLayoutVars>
          <dgm:bulletEnabled val="1"/>
        </dgm:presLayoutVars>
      </dgm:prSet>
      <dgm:spPr/>
    </dgm:pt>
    <dgm:pt modelId="{D590F31F-DDE0-4ED6-8D4A-3A69A193851E}" type="pres">
      <dgm:prSet presAssocID="{B2D9C03F-6393-40F2-8C5F-F709F1FF0F04}" presName="sibTrans" presStyleLbl="sibTrans2D1" presStyleIdx="2" presStyleCnt="3"/>
      <dgm:spPr/>
    </dgm:pt>
    <dgm:pt modelId="{8C8C8F28-2045-42DC-B25E-F3A49EEA80FB}" type="pres">
      <dgm:prSet presAssocID="{B2D9C03F-6393-40F2-8C5F-F709F1FF0F04}" presName="connectorText" presStyleLbl="sibTrans2D1" presStyleIdx="2" presStyleCnt="3"/>
      <dgm:spPr/>
    </dgm:pt>
    <dgm:pt modelId="{4EC05D03-B707-4895-8947-5DFDD7B3ABDE}" type="pres">
      <dgm:prSet presAssocID="{D2DEB786-84F1-4B72-B2BD-B9AACB887161}" presName="node" presStyleLbl="node1" presStyleIdx="3" presStyleCnt="4">
        <dgm:presLayoutVars>
          <dgm:bulletEnabled val="1"/>
        </dgm:presLayoutVars>
      </dgm:prSet>
      <dgm:spPr/>
    </dgm:pt>
  </dgm:ptLst>
  <dgm:cxnLst>
    <dgm:cxn modelId="{27509902-8DAB-49BE-BF9C-468A0C5EF74D}" type="presOf" srcId="{B2D9C03F-6393-40F2-8C5F-F709F1FF0F04}" destId="{8C8C8F28-2045-42DC-B25E-F3A49EEA80FB}" srcOrd="1" destOrd="0" presId="urn:microsoft.com/office/officeart/2005/8/layout/process1"/>
    <dgm:cxn modelId="{B616371D-6F29-44BC-951F-40CC0C6C97BF}" type="presOf" srcId="{042B6247-5CE4-491F-BB1A-C9BC263B1684}" destId="{688F9399-EAAF-4018-99CD-A27EF45F527D}" srcOrd="0" destOrd="0" presId="urn:microsoft.com/office/officeart/2005/8/layout/process1"/>
    <dgm:cxn modelId="{EB30F625-A6E6-47E7-B675-E7C27D916781}" type="presOf" srcId="{D924C8DF-E306-48F9-A2C5-A52F9FB04BFF}" destId="{485F474E-F339-4CE5-A460-92D22498FF41}" srcOrd="1" destOrd="0" presId="urn:microsoft.com/office/officeart/2005/8/layout/process1"/>
    <dgm:cxn modelId="{EE2C6932-8974-46EA-B382-08A6949836D0}" srcId="{4A2CAB22-2AE6-474A-957C-D9E667EFA2BB}" destId="{6C67D217-4F2C-4C96-ACB0-5F31615857D4}" srcOrd="1" destOrd="0" parTransId="{AFA2D556-E93C-4F18-905D-52EC5E29F961}" sibTransId="{5F97EC01-A60D-4B63-BC69-BBF6DA399543}"/>
    <dgm:cxn modelId="{5EC30247-40B7-4562-A644-2A2806139A8F}" type="presOf" srcId="{B2D9C03F-6393-40F2-8C5F-F709F1FF0F04}" destId="{D590F31F-DDE0-4ED6-8D4A-3A69A193851E}" srcOrd="0" destOrd="0" presId="urn:microsoft.com/office/officeart/2005/8/layout/process1"/>
    <dgm:cxn modelId="{5C3DF54F-5E28-4927-9D51-3C21ECD5FD81}" srcId="{4A2CAB22-2AE6-474A-957C-D9E667EFA2BB}" destId="{042B6247-5CE4-491F-BB1A-C9BC263B1684}" srcOrd="0" destOrd="0" parTransId="{58099402-3A60-4EE2-AEA8-911AC1BECCDE}" sibTransId="{D924C8DF-E306-48F9-A2C5-A52F9FB04BFF}"/>
    <dgm:cxn modelId="{6EDB7E51-F7F9-48BD-9556-AFD85D51594B}" type="presOf" srcId="{5F97EC01-A60D-4B63-BC69-BBF6DA399543}" destId="{27BA2C6A-27E7-459B-9882-13C5173E116C}" srcOrd="0" destOrd="0" presId="urn:microsoft.com/office/officeart/2005/8/layout/process1"/>
    <dgm:cxn modelId="{6F843079-A945-4A1A-8A04-10187114B7EA}" type="presOf" srcId="{4A2CAB22-2AE6-474A-957C-D9E667EFA2BB}" destId="{7B329189-450F-4DD4-8324-BBCA0B96ED84}" srcOrd="0" destOrd="0" presId="urn:microsoft.com/office/officeart/2005/8/layout/process1"/>
    <dgm:cxn modelId="{82A99B83-8D21-417A-8A3E-B7D89B4DABC6}" type="presOf" srcId="{27AA49C1-4137-4644-99F3-E2374CFE82F7}" destId="{B3F9DD74-4FE9-4E8F-9167-A6657B73D540}" srcOrd="0" destOrd="0" presId="urn:microsoft.com/office/officeart/2005/8/layout/process1"/>
    <dgm:cxn modelId="{4A8DB3A7-C5DB-49D6-B4C9-D64294DD77C5}" srcId="{4A2CAB22-2AE6-474A-957C-D9E667EFA2BB}" destId="{27AA49C1-4137-4644-99F3-E2374CFE82F7}" srcOrd="2" destOrd="0" parTransId="{70060472-5E8E-4287-A772-9E9E8C32E45F}" sibTransId="{B2D9C03F-6393-40F2-8C5F-F709F1FF0F04}"/>
    <dgm:cxn modelId="{784140B4-C613-459E-92E6-6784B1A77D26}" type="presOf" srcId="{D2DEB786-84F1-4B72-B2BD-B9AACB887161}" destId="{4EC05D03-B707-4895-8947-5DFDD7B3ABDE}" srcOrd="0" destOrd="0" presId="urn:microsoft.com/office/officeart/2005/8/layout/process1"/>
    <dgm:cxn modelId="{C7AA9BBD-B24E-4F52-B7E5-5CFF431368AE}" srcId="{4A2CAB22-2AE6-474A-957C-D9E667EFA2BB}" destId="{D2DEB786-84F1-4B72-B2BD-B9AACB887161}" srcOrd="3" destOrd="0" parTransId="{9946F443-8E5D-41B1-851A-16798B1930FB}" sibTransId="{D13C87C9-5F27-4028-8A3C-0893465AEF8B}"/>
    <dgm:cxn modelId="{1C5D76C9-9CE1-45FC-A465-24DC5D9C0262}" type="presOf" srcId="{6C67D217-4F2C-4C96-ACB0-5F31615857D4}" destId="{10E5D8AB-1BA6-4A8C-9BEC-C9E6CE220DE8}" srcOrd="0" destOrd="0" presId="urn:microsoft.com/office/officeart/2005/8/layout/process1"/>
    <dgm:cxn modelId="{A572A4D2-DFA8-4F37-B8FA-21B789C2EAC6}" type="presOf" srcId="{5F97EC01-A60D-4B63-BC69-BBF6DA399543}" destId="{B6BCF8CA-0FAC-469D-9CEE-5C23FDCC8599}" srcOrd="1" destOrd="0" presId="urn:microsoft.com/office/officeart/2005/8/layout/process1"/>
    <dgm:cxn modelId="{532F9CEC-9ECF-4E20-9600-CB4C55D5BD7A}" type="presOf" srcId="{D924C8DF-E306-48F9-A2C5-A52F9FB04BFF}" destId="{E5F2278B-BBF6-4638-99F0-27CE086F214E}" srcOrd="0" destOrd="0" presId="urn:microsoft.com/office/officeart/2005/8/layout/process1"/>
    <dgm:cxn modelId="{9E197719-C9AD-496A-9CEE-0425A7930A1D}" type="presParOf" srcId="{7B329189-450F-4DD4-8324-BBCA0B96ED84}" destId="{688F9399-EAAF-4018-99CD-A27EF45F527D}" srcOrd="0" destOrd="0" presId="urn:microsoft.com/office/officeart/2005/8/layout/process1"/>
    <dgm:cxn modelId="{BC486CE2-C220-45CE-BCBE-FE7014D2E7CD}" type="presParOf" srcId="{7B329189-450F-4DD4-8324-BBCA0B96ED84}" destId="{E5F2278B-BBF6-4638-99F0-27CE086F214E}" srcOrd="1" destOrd="0" presId="urn:microsoft.com/office/officeart/2005/8/layout/process1"/>
    <dgm:cxn modelId="{A7F18DD0-9E85-4F3D-9741-19EA5EB0E5BB}" type="presParOf" srcId="{E5F2278B-BBF6-4638-99F0-27CE086F214E}" destId="{485F474E-F339-4CE5-A460-92D22498FF41}" srcOrd="0" destOrd="0" presId="urn:microsoft.com/office/officeart/2005/8/layout/process1"/>
    <dgm:cxn modelId="{434396F0-9612-4EAC-8DAD-E71DC698F84E}" type="presParOf" srcId="{7B329189-450F-4DD4-8324-BBCA0B96ED84}" destId="{10E5D8AB-1BA6-4A8C-9BEC-C9E6CE220DE8}" srcOrd="2" destOrd="0" presId="urn:microsoft.com/office/officeart/2005/8/layout/process1"/>
    <dgm:cxn modelId="{C4DCE620-9B63-4D4A-B778-3F7D57130CEA}" type="presParOf" srcId="{7B329189-450F-4DD4-8324-BBCA0B96ED84}" destId="{27BA2C6A-27E7-459B-9882-13C5173E116C}" srcOrd="3" destOrd="0" presId="urn:microsoft.com/office/officeart/2005/8/layout/process1"/>
    <dgm:cxn modelId="{90CAE02D-6A7A-4B3C-9096-0D788C486BF6}" type="presParOf" srcId="{27BA2C6A-27E7-459B-9882-13C5173E116C}" destId="{B6BCF8CA-0FAC-469D-9CEE-5C23FDCC8599}" srcOrd="0" destOrd="0" presId="urn:microsoft.com/office/officeart/2005/8/layout/process1"/>
    <dgm:cxn modelId="{04346EE4-6E41-48E1-8A5D-4ABB62281CDA}" type="presParOf" srcId="{7B329189-450F-4DD4-8324-BBCA0B96ED84}" destId="{B3F9DD74-4FE9-4E8F-9167-A6657B73D540}" srcOrd="4" destOrd="0" presId="urn:microsoft.com/office/officeart/2005/8/layout/process1"/>
    <dgm:cxn modelId="{5712FD16-3DC1-4A64-B074-5EB9F4AF2728}" type="presParOf" srcId="{7B329189-450F-4DD4-8324-BBCA0B96ED84}" destId="{D590F31F-DDE0-4ED6-8D4A-3A69A193851E}" srcOrd="5" destOrd="0" presId="urn:microsoft.com/office/officeart/2005/8/layout/process1"/>
    <dgm:cxn modelId="{ECC400B9-2948-4BE8-919E-67388E526C45}" type="presParOf" srcId="{D590F31F-DDE0-4ED6-8D4A-3A69A193851E}" destId="{8C8C8F28-2045-42DC-B25E-F3A49EEA80FB}" srcOrd="0" destOrd="0" presId="urn:microsoft.com/office/officeart/2005/8/layout/process1"/>
    <dgm:cxn modelId="{38FAA5E7-8917-4AE4-BDE3-F2FA8D8AEE80}" type="presParOf" srcId="{7B329189-450F-4DD4-8324-BBCA0B96ED84}" destId="{4EC05D03-B707-4895-8947-5DFDD7B3ABD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2CAB22-2AE6-474A-957C-D9E667EFA2BB}"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42B6247-5CE4-491F-BB1A-C9BC263B1684}">
      <dgm:prSet phldrT="[Text]"/>
      <dgm:spPr/>
      <dgm:t>
        <a:bodyPr/>
        <a:lstStyle/>
        <a:p>
          <a:pPr>
            <a:buFont typeface="+mj-lt"/>
            <a:buAutoNum type="arabicPeriod"/>
          </a:pPr>
          <a:r>
            <a:rPr lang="en-US" dirty="0">
              <a:effectLst/>
              <a:ea typeface="Aptos" panose="020B0004020202020204" pitchFamily="34" charset="0"/>
              <a:cs typeface="Times New Roman" panose="02020603050405020304" pitchFamily="18" charset="0"/>
            </a:rPr>
            <a:t>Think back</a:t>
          </a:r>
          <a:endParaRPr lang="en-US" dirty="0"/>
        </a:p>
      </dgm:t>
    </dgm:pt>
    <dgm:pt modelId="{58099402-3A60-4EE2-AEA8-911AC1BECCDE}" type="parTrans" cxnId="{5C3DF54F-5E28-4927-9D51-3C21ECD5FD81}">
      <dgm:prSet/>
      <dgm:spPr/>
      <dgm:t>
        <a:bodyPr/>
        <a:lstStyle/>
        <a:p>
          <a:endParaRPr lang="en-US"/>
        </a:p>
      </dgm:t>
    </dgm:pt>
    <dgm:pt modelId="{D924C8DF-E306-48F9-A2C5-A52F9FB04BFF}" type="sibTrans" cxnId="{5C3DF54F-5E28-4927-9D51-3C21ECD5FD81}">
      <dgm:prSet/>
      <dgm:spPr/>
      <dgm:t>
        <a:bodyPr/>
        <a:lstStyle/>
        <a:p>
          <a:endParaRPr lang="en-US"/>
        </a:p>
      </dgm:t>
    </dgm:pt>
    <dgm:pt modelId="{6C67D217-4F2C-4C96-ACB0-5F31615857D4}">
      <dgm:prSet/>
      <dgm:spPr/>
      <dgm:t>
        <a:bodyPr/>
        <a:lstStyle/>
        <a:p>
          <a:r>
            <a:rPr lang="en-US">
              <a:effectLst/>
              <a:ea typeface="Aptos" panose="020B0004020202020204" pitchFamily="34" charset="0"/>
              <a:cs typeface="Times New Roman" panose="02020603050405020304" pitchFamily="18" charset="0"/>
            </a:rPr>
            <a:t>Do overs</a:t>
          </a:r>
          <a:endParaRPr lang="en-US" dirty="0">
            <a:effectLst/>
            <a:ea typeface="Aptos" panose="020B0004020202020204" pitchFamily="34" charset="0"/>
            <a:cs typeface="Times New Roman" panose="02020603050405020304" pitchFamily="18" charset="0"/>
          </a:endParaRPr>
        </a:p>
      </dgm:t>
    </dgm:pt>
    <dgm:pt modelId="{AFA2D556-E93C-4F18-905D-52EC5E29F961}" type="parTrans" cxnId="{EE2C6932-8974-46EA-B382-08A6949836D0}">
      <dgm:prSet/>
      <dgm:spPr/>
      <dgm:t>
        <a:bodyPr/>
        <a:lstStyle/>
        <a:p>
          <a:endParaRPr lang="en-US"/>
        </a:p>
      </dgm:t>
    </dgm:pt>
    <dgm:pt modelId="{5F97EC01-A60D-4B63-BC69-BBF6DA399543}" type="sibTrans" cxnId="{EE2C6932-8974-46EA-B382-08A6949836D0}">
      <dgm:prSet/>
      <dgm:spPr/>
      <dgm:t>
        <a:bodyPr/>
        <a:lstStyle/>
        <a:p>
          <a:endParaRPr lang="en-US"/>
        </a:p>
      </dgm:t>
    </dgm:pt>
    <dgm:pt modelId="{27AA49C1-4137-4644-99F3-E2374CFE82F7}">
      <dgm:prSet/>
      <dgm:spPr/>
      <dgm:t>
        <a:bodyPr/>
        <a:lstStyle/>
        <a:p>
          <a:r>
            <a:rPr lang="en-US" dirty="0">
              <a:effectLst/>
              <a:ea typeface="Aptos" panose="020B0004020202020204" pitchFamily="34" charset="0"/>
              <a:cs typeface="Times New Roman" panose="02020603050405020304" pitchFamily="18" charset="0"/>
            </a:rPr>
            <a:t>Double downs</a:t>
          </a:r>
        </a:p>
      </dgm:t>
    </dgm:pt>
    <dgm:pt modelId="{70060472-5E8E-4287-A772-9E9E8C32E45F}" type="parTrans" cxnId="{4A8DB3A7-C5DB-49D6-B4C9-D64294DD77C5}">
      <dgm:prSet/>
      <dgm:spPr/>
      <dgm:t>
        <a:bodyPr/>
        <a:lstStyle/>
        <a:p>
          <a:endParaRPr lang="en-US"/>
        </a:p>
      </dgm:t>
    </dgm:pt>
    <dgm:pt modelId="{B2D9C03F-6393-40F2-8C5F-F709F1FF0F04}" type="sibTrans" cxnId="{4A8DB3A7-C5DB-49D6-B4C9-D64294DD77C5}">
      <dgm:prSet/>
      <dgm:spPr/>
      <dgm:t>
        <a:bodyPr/>
        <a:lstStyle/>
        <a:p>
          <a:endParaRPr lang="en-US"/>
        </a:p>
      </dgm:t>
    </dgm:pt>
    <dgm:pt modelId="{D2DEB786-84F1-4B72-B2BD-B9AACB887161}">
      <dgm:prSet/>
      <dgm:spPr/>
      <dgm:t>
        <a:bodyPr/>
        <a:lstStyle/>
        <a:p>
          <a:r>
            <a:rPr lang="en-US" dirty="0">
              <a:effectLst/>
              <a:ea typeface="Aptos" panose="020B0004020202020204" pitchFamily="34" charset="0"/>
              <a:cs typeface="Times New Roman" panose="02020603050405020304" pitchFamily="18" charset="0"/>
            </a:rPr>
            <a:t>New strategies + resources</a:t>
          </a:r>
        </a:p>
      </dgm:t>
    </dgm:pt>
    <dgm:pt modelId="{9946F443-8E5D-41B1-851A-16798B1930FB}" type="parTrans" cxnId="{C7AA9BBD-B24E-4F52-B7E5-5CFF431368AE}">
      <dgm:prSet/>
      <dgm:spPr/>
      <dgm:t>
        <a:bodyPr/>
        <a:lstStyle/>
        <a:p>
          <a:endParaRPr lang="en-US"/>
        </a:p>
      </dgm:t>
    </dgm:pt>
    <dgm:pt modelId="{D13C87C9-5F27-4028-8A3C-0893465AEF8B}" type="sibTrans" cxnId="{C7AA9BBD-B24E-4F52-B7E5-5CFF431368AE}">
      <dgm:prSet/>
      <dgm:spPr/>
      <dgm:t>
        <a:bodyPr/>
        <a:lstStyle/>
        <a:p>
          <a:endParaRPr lang="en-US"/>
        </a:p>
      </dgm:t>
    </dgm:pt>
    <dgm:pt modelId="{7B329189-450F-4DD4-8324-BBCA0B96ED84}" type="pres">
      <dgm:prSet presAssocID="{4A2CAB22-2AE6-474A-957C-D9E667EFA2BB}" presName="Name0" presStyleCnt="0">
        <dgm:presLayoutVars>
          <dgm:dir/>
          <dgm:resizeHandles val="exact"/>
        </dgm:presLayoutVars>
      </dgm:prSet>
      <dgm:spPr/>
    </dgm:pt>
    <dgm:pt modelId="{688F9399-EAAF-4018-99CD-A27EF45F527D}" type="pres">
      <dgm:prSet presAssocID="{042B6247-5CE4-491F-BB1A-C9BC263B1684}" presName="node" presStyleLbl="node1" presStyleIdx="0" presStyleCnt="4">
        <dgm:presLayoutVars>
          <dgm:bulletEnabled val="1"/>
        </dgm:presLayoutVars>
      </dgm:prSet>
      <dgm:spPr/>
    </dgm:pt>
    <dgm:pt modelId="{E5F2278B-BBF6-4638-99F0-27CE086F214E}" type="pres">
      <dgm:prSet presAssocID="{D924C8DF-E306-48F9-A2C5-A52F9FB04BFF}" presName="sibTrans" presStyleLbl="sibTrans2D1" presStyleIdx="0" presStyleCnt="3"/>
      <dgm:spPr/>
    </dgm:pt>
    <dgm:pt modelId="{485F474E-F339-4CE5-A460-92D22498FF41}" type="pres">
      <dgm:prSet presAssocID="{D924C8DF-E306-48F9-A2C5-A52F9FB04BFF}" presName="connectorText" presStyleLbl="sibTrans2D1" presStyleIdx="0" presStyleCnt="3"/>
      <dgm:spPr/>
    </dgm:pt>
    <dgm:pt modelId="{10E5D8AB-1BA6-4A8C-9BEC-C9E6CE220DE8}" type="pres">
      <dgm:prSet presAssocID="{6C67D217-4F2C-4C96-ACB0-5F31615857D4}" presName="node" presStyleLbl="node1" presStyleIdx="1" presStyleCnt="4">
        <dgm:presLayoutVars>
          <dgm:bulletEnabled val="1"/>
        </dgm:presLayoutVars>
      </dgm:prSet>
      <dgm:spPr/>
    </dgm:pt>
    <dgm:pt modelId="{27BA2C6A-27E7-459B-9882-13C5173E116C}" type="pres">
      <dgm:prSet presAssocID="{5F97EC01-A60D-4B63-BC69-BBF6DA399543}" presName="sibTrans" presStyleLbl="sibTrans2D1" presStyleIdx="1" presStyleCnt="3"/>
      <dgm:spPr/>
    </dgm:pt>
    <dgm:pt modelId="{B6BCF8CA-0FAC-469D-9CEE-5C23FDCC8599}" type="pres">
      <dgm:prSet presAssocID="{5F97EC01-A60D-4B63-BC69-BBF6DA399543}" presName="connectorText" presStyleLbl="sibTrans2D1" presStyleIdx="1" presStyleCnt="3"/>
      <dgm:spPr/>
    </dgm:pt>
    <dgm:pt modelId="{B3F9DD74-4FE9-4E8F-9167-A6657B73D540}" type="pres">
      <dgm:prSet presAssocID="{27AA49C1-4137-4644-99F3-E2374CFE82F7}" presName="node" presStyleLbl="node1" presStyleIdx="2" presStyleCnt="4">
        <dgm:presLayoutVars>
          <dgm:bulletEnabled val="1"/>
        </dgm:presLayoutVars>
      </dgm:prSet>
      <dgm:spPr/>
    </dgm:pt>
    <dgm:pt modelId="{D590F31F-DDE0-4ED6-8D4A-3A69A193851E}" type="pres">
      <dgm:prSet presAssocID="{B2D9C03F-6393-40F2-8C5F-F709F1FF0F04}" presName="sibTrans" presStyleLbl="sibTrans2D1" presStyleIdx="2" presStyleCnt="3"/>
      <dgm:spPr/>
    </dgm:pt>
    <dgm:pt modelId="{8C8C8F28-2045-42DC-B25E-F3A49EEA80FB}" type="pres">
      <dgm:prSet presAssocID="{B2D9C03F-6393-40F2-8C5F-F709F1FF0F04}" presName="connectorText" presStyleLbl="sibTrans2D1" presStyleIdx="2" presStyleCnt="3"/>
      <dgm:spPr/>
    </dgm:pt>
    <dgm:pt modelId="{4EC05D03-B707-4895-8947-5DFDD7B3ABDE}" type="pres">
      <dgm:prSet presAssocID="{D2DEB786-84F1-4B72-B2BD-B9AACB887161}" presName="node" presStyleLbl="node1" presStyleIdx="3" presStyleCnt="4">
        <dgm:presLayoutVars>
          <dgm:bulletEnabled val="1"/>
        </dgm:presLayoutVars>
      </dgm:prSet>
      <dgm:spPr/>
    </dgm:pt>
  </dgm:ptLst>
  <dgm:cxnLst>
    <dgm:cxn modelId="{27509902-8DAB-49BE-BF9C-468A0C5EF74D}" type="presOf" srcId="{B2D9C03F-6393-40F2-8C5F-F709F1FF0F04}" destId="{8C8C8F28-2045-42DC-B25E-F3A49EEA80FB}" srcOrd="1" destOrd="0" presId="urn:microsoft.com/office/officeart/2005/8/layout/process1"/>
    <dgm:cxn modelId="{B616371D-6F29-44BC-951F-40CC0C6C97BF}" type="presOf" srcId="{042B6247-5CE4-491F-BB1A-C9BC263B1684}" destId="{688F9399-EAAF-4018-99CD-A27EF45F527D}" srcOrd="0" destOrd="0" presId="urn:microsoft.com/office/officeart/2005/8/layout/process1"/>
    <dgm:cxn modelId="{EB30F625-A6E6-47E7-B675-E7C27D916781}" type="presOf" srcId="{D924C8DF-E306-48F9-A2C5-A52F9FB04BFF}" destId="{485F474E-F339-4CE5-A460-92D22498FF41}" srcOrd="1" destOrd="0" presId="urn:microsoft.com/office/officeart/2005/8/layout/process1"/>
    <dgm:cxn modelId="{EE2C6932-8974-46EA-B382-08A6949836D0}" srcId="{4A2CAB22-2AE6-474A-957C-D9E667EFA2BB}" destId="{6C67D217-4F2C-4C96-ACB0-5F31615857D4}" srcOrd="1" destOrd="0" parTransId="{AFA2D556-E93C-4F18-905D-52EC5E29F961}" sibTransId="{5F97EC01-A60D-4B63-BC69-BBF6DA399543}"/>
    <dgm:cxn modelId="{5EC30247-40B7-4562-A644-2A2806139A8F}" type="presOf" srcId="{B2D9C03F-6393-40F2-8C5F-F709F1FF0F04}" destId="{D590F31F-DDE0-4ED6-8D4A-3A69A193851E}" srcOrd="0" destOrd="0" presId="urn:microsoft.com/office/officeart/2005/8/layout/process1"/>
    <dgm:cxn modelId="{5C3DF54F-5E28-4927-9D51-3C21ECD5FD81}" srcId="{4A2CAB22-2AE6-474A-957C-D9E667EFA2BB}" destId="{042B6247-5CE4-491F-BB1A-C9BC263B1684}" srcOrd="0" destOrd="0" parTransId="{58099402-3A60-4EE2-AEA8-911AC1BECCDE}" sibTransId="{D924C8DF-E306-48F9-A2C5-A52F9FB04BFF}"/>
    <dgm:cxn modelId="{6EDB7E51-F7F9-48BD-9556-AFD85D51594B}" type="presOf" srcId="{5F97EC01-A60D-4B63-BC69-BBF6DA399543}" destId="{27BA2C6A-27E7-459B-9882-13C5173E116C}" srcOrd="0" destOrd="0" presId="urn:microsoft.com/office/officeart/2005/8/layout/process1"/>
    <dgm:cxn modelId="{6F843079-A945-4A1A-8A04-10187114B7EA}" type="presOf" srcId="{4A2CAB22-2AE6-474A-957C-D9E667EFA2BB}" destId="{7B329189-450F-4DD4-8324-BBCA0B96ED84}" srcOrd="0" destOrd="0" presId="urn:microsoft.com/office/officeart/2005/8/layout/process1"/>
    <dgm:cxn modelId="{82A99B83-8D21-417A-8A3E-B7D89B4DABC6}" type="presOf" srcId="{27AA49C1-4137-4644-99F3-E2374CFE82F7}" destId="{B3F9DD74-4FE9-4E8F-9167-A6657B73D540}" srcOrd="0" destOrd="0" presId="urn:microsoft.com/office/officeart/2005/8/layout/process1"/>
    <dgm:cxn modelId="{4A8DB3A7-C5DB-49D6-B4C9-D64294DD77C5}" srcId="{4A2CAB22-2AE6-474A-957C-D9E667EFA2BB}" destId="{27AA49C1-4137-4644-99F3-E2374CFE82F7}" srcOrd="2" destOrd="0" parTransId="{70060472-5E8E-4287-A772-9E9E8C32E45F}" sibTransId="{B2D9C03F-6393-40F2-8C5F-F709F1FF0F04}"/>
    <dgm:cxn modelId="{784140B4-C613-459E-92E6-6784B1A77D26}" type="presOf" srcId="{D2DEB786-84F1-4B72-B2BD-B9AACB887161}" destId="{4EC05D03-B707-4895-8947-5DFDD7B3ABDE}" srcOrd="0" destOrd="0" presId="urn:microsoft.com/office/officeart/2005/8/layout/process1"/>
    <dgm:cxn modelId="{C7AA9BBD-B24E-4F52-B7E5-5CFF431368AE}" srcId="{4A2CAB22-2AE6-474A-957C-D9E667EFA2BB}" destId="{D2DEB786-84F1-4B72-B2BD-B9AACB887161}" srcOrd="3" destOrd="0" parTransId="{9946F443-8E5D-41B1-851A-16798B1930FB}" sibTransId="{D13C87C9-5F27-4028-8A3C-0893465AEF8B}"/>
    <dgm:cxn modelId="{1C5D76C9-9CE1-45FC-A465-24DC5D9C0262}" type="presOf" srcId="{6C67D217-4F2C-4C96-ACB0-5F31615857D4}" destId="{10E5D8AB-1BA6-4A8C-9BEC-C9E6CE220DE8}" srcOrd="0" destOrd="0" presId="urn:microsoft.com/office/officeart/2005/8/layout/process1"/>
    <dgm:cxn modelId="{A572A4D2-DFA8-4F37-B8FA-21B789C2EAC6}" type="presOf" srcId="{5F97EC01-A60D-4B63-BC69-BBF6DA399543}" destId="{B6BCF8CA-0FAC-469D-9CEE-5C23FDCC8599}" srcOrd="1" destOrd="0" presId="urn:microsoft.com/office/officeart/2005/8/layout/process1"/>
    <dgm:cxn modelId="{532F9CEC-9ECF-4E20-9600-CB4C55D5BD7A}" type="presOf" srcId="{D924C8DF-E306-48F9-A2C5-A52F9FB04BFF}" destId="{E5F2278B-BBF6-4638-99F0-27CE086F214E}" srcOrd="0" destOrd="0" presId="urn:microsoft.com/office/officeart/2005/8/layout/process1"/>
    <dgm:cxn modelId="{9E197719-C9AD-496A-9CEE-0425A7930A1D}" type="presParOf" srcId="{7B329189-450F-4DD4-8324-BBCA0B96ED84}" destId="{688F9399-EAAF-4018-99CD-A27EF45F527D}" srcOrd="0" destOrd="0" presId="urn:microsoft.com/office/officeart/2005/8/layout/process1"/>
    <dgm:cxn modelId="{BC486CE2-C220-45CE-BCBE-FE7014D2E7CD}" type="presParOf" srcId="{7B329189-450F-4DD4-8324-BBCA0B96ED84}" destId="{E5F2278B-BBF6-4638-99F0-27CE086F214E}" srcOrd="1" destOrd="0" presId="urn:microsoft.com/office/officeart/2005/8/layout/process1"/>
    <dgm:cxn modelId="{A7F18DD0-9E85-4F3D-9741-19EA5EB0E5BB}" type="presParOf" srcId="{E5F2278B-BBF6-4638-99F0-27CE086F214E}" destId="{485F474E-F339-4CE5-A460-92D22498FF41}" srcOrd="0" destOrd="0" presId="urn:microsoft.com/office/officeart/2005/8/layout/process1"/>
    <dgm:cxn modelId="{434396F0-9612-4EAC-8DAD-E71DC698F84E}" type="presParOf" srcId="{7B329189-450F-4DD4-8324-BBCA0B96ED84}" destId="{10E5D8AB-1BA6-4A8C-9BEC-C9E6CE220DE8}" srcOrd="2" destOrd="0" presId="urn:microsoft.com/office/officeart/2005/8/layout/process1"/>
    <dgm:cxn modelId="{C4DCE620-9B63-4D4A-B778-3F7D57130CEA}" type="presParOf" srcId="{7B329189-450F-4DD4-8324-BBCA0B96ED84}" destId="{27BA2C6A-27E7-459B-9882-13C5173E116C}" srcOrd="3" destOrd="0" presId="urn:microsoft.com/office/officeart/2005/8/layout/process1"/>
    <dgm:cxn modelId="{90CAE02D-6A7A-4B3C-9096-0D788C486BF6}" type="presParOf" srcId="{27BA2C6A-27E7-459B-9882-13C5173E116C}" destId="{B6BCF8CA-0FAC-469D-9CEE-5C23FDCC8599}" srcOrd="0" destOrd="0" presId="urn:microsoft.com/office/officeart/2005/8/layout/process1"/>
    <dgm:cxn modelId="{04346EE4-6E41-48E1-8A5D-4ABB62281CDA}" type="presParOf" srcId="{7B329189-450F-4DD4-8324-BBCA0B96ED84}" destId="{B3F9DD74-4FE9-4E8F-9167-A6657B73D540}" srcOrd="4" destOrd="0" presId="urn:microsoft.com/office/officeart/2005/8/layout/process1"/>
    <dgm:cxn modelId="{5712FD16-3DC1-4A64-B074-5EB9F4AF2728}" type="presParOf" srcId="{7B329189-450F-4DD4-8324-BBCA0B96ED84}" destId="{D590F31F-DDE0-4ED6-8D4A-3A69A193851E}" srcOrd="5" destOrd="0" presId="urn:microsoft.com/office/officeart/2005/8/layout/process1"/>
    <dgm:cxn modelId="{ECC400B9-2948-4BE8-919E-67388E526C45}" type="presParOf" srcId="{D590F31F-DDE0-4ED6-8D4A-3A69A193851E}" destId="{8C8C8F28-2045-42DC-B25E-F3A49EEA80FB}" srcOrd="0" destOrd="0" presId="urn:microsoft.com/office/officeart/2005/8/layout/process1"/>
    <dgm:cxn modelId="{38FAA5E7-8917-4AE4-BDE3-F2FA8D8AEE80}" type="presParOf" srcId="{7B329189-450F-4DD4-8324-BBCA0B96ED84}" destId="{4EC05D03-B707-4895-8947-5DFDD7B3ABDE}" srcOrd="6"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6104123-9295-49A0-9EA0-F4F39D4E33A0}" type="doc">
      <dgm:prSet loTypeId="urn:microsoft.com/office/officeart/2018/2/layout/IconLabelDescriptionList" loCatId="icon" qsTypeId="urn:microsoft.com/office/officeart/2005/8/quickstyle/simple1" qsCatId="simple" csTypeId="urn:microsoft.com/office/officeart/2005/8/colors/accent3_2" csCatId="accent3" phldr="1"/>
      <dgm:spPr/>
      <dgm:t>
        <a:bodyPr/>
        <a:lstStyle/>
        <a:p>
          <a:endParaRPr lang="en-US"/>
        </a:p>
      </dgm:t>
    </dgm:pt>
    <dgm:pt modelId="{7C5B5687-C012-4EF5-8741-58144DD6DE2E}">
      <dgm:prSet custT="1"/>
      <dgm:spPr/>
      <dgm:t>
        <a:bodyPr/>
        <a:lstStyle/>
        <a:p>
          <a:pPr>
            <a:defRPr b="1"/>
          </a:pPr>
          <a:r>
            <a:rPr lang="en-US" sz="2400"/>
            <a:t>Creating a reflection section/activity in your own FYE course</a:t>
          </a:r>
        </a:p>
      </dgm:t>
    </dgm:pt>
    <dgm:pt modelId="{69818519-D1AF-4B09-A654-41568B654A55}" type="parTrans" cxnId="{2AC95D83-82FF-4CEF-9265-FCE2864C84E1}">
      <dgm:prSet/>
      <dgm:spPr/>
      <dgm:t>
        <a:bodyPr/>
        <a:lstStyle/>
        <a:p>
          <a:endParaRPr lang="en-US" sz="2800"/>
        </a:p>
      </dgm:t>
    </dgm:pt>
    <dgm:pt modelId="{C41BEC34-7BA0-4367-93B3-597D67931152}" type="sibTrans" cxnId="{2AC95D83-82FF-4CEF-9265-FCE2864C84E1}">
      <dgm:prSet/>
      <dgm:spPr/>
      <dgm:t>
        <a:bodyPr/>
        <a:lstStyle/>
        <a:p>
          <a:endParaRPr lang="en-US" sz="2800"/>
        </a:p>
      </dgm:t>
    </dgm:pt>
    <dgm:pt modelId="{649BF0F1-C25B-42DE-960F-3422AB216777}">
      <dgm:prSet custT="1"/>
      <dgm:spPr/>
      <dgm:t>
        <a:bodyPr/>
        <a:lstStyle/>
        <a:p>
          <a:r>
            <a:rPr lang="en-US" sz="1800"/>
            <a:t>Consider doing this based on an assessment that’s meaningful for your institution</a:t>
          </a:r>
        </a:p>
      </dgm:t>
    </dgm:pt>
    <dgm:pt modelId="{05928C1B-58F6-4D2B-8A7A-192BEB720205}" type="parTrans" cxnId="{9A5F1165-8900-4D42-A1EF-BC1287CA86CB}">
      <dgm:prSet/>
      <dgm:spPr/>
      <dgm:t>
        <a:bodyPr/>
        <a:lstStyle/>
        <a:p>
          <a:endParaRPr lang="en-US" sz="2800"/>
        </a:p>
      </dgm:t>
    </dgm:pt>
    <dgm:pt modelId="{C909DB8C-822E-427A-AED3-7142BA3449C7}" type="sibTrans" cxnId="{9A5F1165-8900-4D42-A1EF-BC1287CA86CB}">
      <dgm:prSet/>
      <dgm:spPr/>
      <dgm:t>
        <a:bodyPr/>
        <a:lstStyle/>
        <a:p>
          <a:endParaRPr lang="en-US" sz="2800"/>
        </a:p>
      </dgm:t>
    </dgm:pt>
    <dgm:pt modelId="{210732F8-8A71-49CB-B454-6E95891FF434}">
      <dgm:prSet custT="1"/>
      <dgm:spPr/>
      <dgm:t>
        <a:bodyPr/>
        <a:lstStyle/>
        <a:p>
          <a:pPr>
            <a:defRPr b="1"/>
          </a:pPr>
          <a:r>
            <a:rPr lang="en-US" sz="2400"/>
            <a:t>Integrating reflection activities into advising</a:t>
          </a:r>
        </a:p>
      </dgm:t>
    </dgm:pt>
    <dgm:pt modelId="{DF3C3D47-491E-4A58-ABCD-07F0ACFB538C}" type="parTrans" cxnId="{6CED1700-08C4-4CCF-B580-A9A6B88FFD07}">
      <dgm:prSet/>
      <dgm:spPr/>
      <dgm:t>
        <a:bodyPr/>
        <a:lstStyle/>
        <a:p>
          <a:endParaRPr lang="en-US" sz="2800"/>
        </a:p>
      </dgm:t>
    </dgm:pt>
    <dgm:pt modelId="{31E0FBB0-4DCA-4492-9942-206833281AFB}" type="sibTrans" cxnId="{6CED1700-08C4-4CCF-B580-A9A6B88FFD07}">
      <dgm:prSet/>
      <dgm:spPr/>
      <dgm:t>
        <a:bodyPr/>
        <a:lstStyle/>
        <a:p>
          <a:endParaRPr lang="en-US" sz="2800"/>
        </a:p>
      </dgm:t>
    </dgm:pt>
    <dgm:pt modelId="{A2283183-71E4-4AC7-BD3E-6ADEE0BE8F38}">
      <dgm:prSet custT="1"/>
      <dgm:spPr/>
      <dgm:t>
        <a:bodyPr/>
        <a:lstStyle/>
        <a:p>
          <a:pPr>
            <a:defRPr b="1"/>
          </a:pPr>
          <a:r>
            <a:rPr lang="en-US" sz="2400"/>
            <a:t>Integrating success-based writing activities into gateway writing courses</a:t>
          </a:r>
        </a:p>
      </dgm:t>
    </dgm:pt>
    <dgm:pt modelId="{E25804C4-6133-43CF-B5E4-4F4EEBCE3BED}" type="parTrans" cxnId="{A695381E-9A6A-470B-AC97-7902B764DA50}">
      <dgm:prSet/>
      <dgm:spPr/>
      <dgm:t>
        <a:bodyPr/>
        <a:lstStyle/>
        <a:p>
          <a:endParaRPr lang="en-US" sz="2800"/>
        </a:p>
      </dgm:t>
    </dgm:pt>
    <dgm:pt modelId="{E35B05F9-782C-4315-9EE8-EC7C4D949E30}" type="sibTrans" cxnId="{A695381E-9A6A-470B-AC97-7902B764DA50}">
      <dgm:prSet/>
      <dgm:spPr/>
      <dgm:t>
        <a:bodyPr/>
        <a:lstStyle/>
        <a:p>
          <a:endParaRPr lang="en-US" sz="2800"/>
        </a:p>
      </dgm:t>
    </dgm:pt>
    <dgm:pt modelId="{F243EBDE-2C96-4A1C-8C3B-21487759C3D7}" type="pres">
      <dgm:prSet presAssocID="{F6104123-9295-49A0-9EA0-F4F39D4E33A0}" presName="root" presStyleCnt="0">
        <dgm:presLayoutVars>
          <dgm:dir/>
          <dgm:resizeHandles val="exact"/>
        </dgm:presLayoutVars>
      </dgm:prSet>
      <dgm:spPr/>
    </dgm:pt>
    <dgm:pt modelId="{2BA5CFBD-B48E-42FD-B8E1-9EA50703C440}" type="pres">
      <dgm:prSet presAssocID="{7C5B5687-C012-4EF5-8741-58144DD6DE2E}" presName="compNode" presStyleCnt="0"/>
      <dgm:spPr/>
    </dgm:pt>
    <dgm:pt modelId="{8F4FFF2B-BCB2-454A-BE70-11BA6D7A79B4}" type="pres">
      <dgm:prSet presAssocID="{7C5B5687-C012-4EF5-8741-58144DD6DE2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C980DD5D-85D2-430E-A8A2-6701C69E6A07}" type="pres">
      <dgm:prSet presAssocID="{7C5B5687-C012-4EF5-8741-58144DD6DE2E}" presName="iconSpace" presStyleCnt="0"/>
      <dgm:spPr/>
    </dgm:pt>
    <dgm:pt modelId="{7C64A4EE-0E1B-4B7F-B7F5-5A590F2F8199}" type="pres">
      <dgm:prSet presAssocID="{7C5B5687-C012-4EF5-8741-58144DD6DE2E}" presName="parTx" presStyleLbl="revTx" presStyleIdx="0" presStyleCnt="6">
        <dgm:presLayoutVars>
          <dgm:chMax val="0"/>
          <dgm:chPref val="0"/>
        </dgm:presLayoutVars>
      </dgm:prSet>
      <dgm:spPr/>
    </dgm:pt>
    <dgm:pt modelId="{BB8D9880-D2C7-4C36-BFF4-16745F23B287}" type="pres">
      <dgm:prSet presAssocID="{7C5B5687-C012-4EF5-8741-58144DD6DE2E}" presName="txSpace" presStyleCnt="0"/>
      <dgm:spPr/>
    </dgm:pt>
    <dgm:pt modelId="{26EC09C8-22F3-4897-A005-DD93636F1131}" type="pres">
      <dgm:prSet presAssocID="{7C5B5687-C012-4EF5-8741-58144DD6DE2E}" presName="desTx" presStyleLbl="revTx" presStyleIdx="1" presStyleCnt="6">
        <dgm:presLayoutVars/>
      </dgm:prSet>
      <dgm:spPr/>
    </dgm:pt>
    <dgm:pt modelId="{54D47E54-3B87-4AA3-BED7-AD73621922DA}" type="pres">
      <dgm:prSet presAssocID="{C41BEC34-7BA0-4367-93B3-597D67931152}" presName="sibTrans" presStyleCnt="0"/>
      <dgm:spPr/>
    </dgm:pt>
    <dgm:pt modelId="{FEFD0CA1-95A8-43EB-B08E-D0E365514941}" type="pres">
      <dgm:prSet presAssocID="{210732F8-8A71-49CB-B454-6E95891FF434}" presName="compNode" presStyleCnt="0"/>
      <dgm:spPr/>
    </dgm:pt>
    <dgm:pt modelId="{1775FDF0-3E3F-43C0-9C1C-2003732B50F1}" type="pres">
      <dgm:prSet presAssocID="{210732F8-8A71-49CB-B454-6E95891FF43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D6EED77D-3A5C-44F0-B8C4-D93EBFDC83EB}" type="pres">
      <dgm:prSet presAssocID="{210732F8-8A71-49CB-B454-6E95891FF434}" presName="iconSpace" presStyleCnt="0"/>
      <dgm:spPr/>
    </dgm:pt>
    <dgm:pt modelId="{36E9EF82-A5E1-47E7-B504-64BA1D82E7DF}" type="pres">
      <dgm:prSet presAssocID="{210732F8-8A71-49CB-B454-6E95891FF434}" presName="parTx" presStyleLbl="revTx" presStyleIdx="2" presStyleCnt="6">
        <dgm:presLayoutVars>
          <dgm:chMax val="0"/>
          <dgm:chPref val="0"/>
        </dgm:presLayoutVars>
      </dgm:prSet>
      <dgm:spPr/>
    </dgm:pt>
    <dgm:pt modelId="{52B504D5-C13F-4462-AA8C-BBE3ED79E752}" type="pres">
      <dgm:prSet presAssocID="{210732F8-8A71-49CB-B454-6E95891FF434}" presName="txSpace" presStyleCnt="0"/>
      <dgm:spPr/>
    </dgm:pt>
    <dgm:pt modelId="{0728D193-F081-4E80-B560-10656744AEE2}" type="pres">
      <dgm:prSet presAssocID="{210732F8-8A71-49CB-B454-6E95891FF434}" presName="desTx" presStyleLbl="revTx" presStyleIdx="3" presStyleCnt="6">
        <dgm:presLayoutVars/>
      </dgm:prSet>
      <dgm:spPr/>
    </dgm:pt>
    <dgm:pt modelId="{1F85277D-9C13-4D7E-AB79-9BDC293A47BA}" type="pres">
      <dgm:prSet presAssocID="{31E0FBB0-4DCA-4492-9942-206833281AFB}" presName="sibTrans" presStyleCnt="0"/>
      <dgm:spPr/>
    </dgm:pt>
    <dgm:pt modelId="{F5442102-191F-4C75-BDD2-9267946EED39}" type="pres">
      <dgm:prSet presAssocID="{A2283183-71E4-4AC7-BD3E-6ADEE0BE8F38}" presName="compNode" presStyleCnt="0"/>
      <dgm:spPr/>
    </dgm:pt>
    <dgm:pt modelId="{56E37B19-15CD-4A5E-B219-F1698348481B}" type="pres">
      <dgm:prSet presAssocID="{A2283183-71E4-4AC7-BD3E-6ADEE0BE8F3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encil"/>
        </a:ext>
      </dgm:extLst>
    </dgm:pt>
    <dgm:pt modelId="{E76A6725-2EA8-4742-A2EF-0B3DC4F1E9E7}" type="pres">
      <dgm:prSet presAssocID="{A2283183-71E4-4AC7-BD3E-6ADEE0BE8F38}" presName="iconSpace" presStyleCnt="0"/>
      <dgm:spPr/>
    </dgm:pt>
    <dgm:pt modelId="{D0B517EC-A3B4-4005-B003-D2764812242D}" type="pres">
      <dgm:prSet presAssocID="{A2283183-71E4-4AC7-BD3E-6ADEE0BE8F38}" presName="parTx" presStyleLbl="revTx" presStyleIdx="4" presStyleCnt="6">
        <dgm:presLayoutVars>
          <dgm:chMax val="0"/>
          <dgm:chPref val="0"/>
        </dgm:presLayoutVars>
      </dgm:prSet>
      <dgm:spPr/>
    </dgm:pt>
    <dgm:pt modelId="{82BFB69D-3B42-4B8E-9618-7F74A27B8B54}" type="pres">
      <dgm:prSet presAssocID="{A2283183-71E4-4AC7-BD3E-6ADEE0BE8F38}" presName="txSpace" presStyleCnt="0"/>
      <dgm:spPr/>
    </dgm:pt>
    <dgm:pt modelId="{736775B2-105F-4864-B405-B101B057032E}" type="pres">
      <dgm:prSet presAssocID="{A2283183-71E4-4AC7-BD3E-6ADEE0BE8F38}" presName="desTx" presStyleLbl="revTx" presStyleIdx="5" presStyleCnt="6">
        <dgm:presLayoutVars/>
      </dgm:prSet>
      <dgm:spPr/>
    </dgm:pt>
  </dgm:ptLst>
  <dgm:cxnLst>
    <dgm:cxn modelId="{6CED1700-08C4-4CCF-B580-A9A6B88FFD07}" srcId="{F6104123-9295-49A0-9EA0-F4F39D4E33A0}" destId="{210732F8-8A71-49CB-B454-6E95891FF434}" srcOrd="1" destOrd="0" parTransId="{DF3C3D47-491E-4A58-ABCD-07F0ACFB538C}" sibTransId="{31E0FBB0-4DCA-4492-9942-206833281AFB}"/>
    <dgm:cxn modelId="{A695381E-9A6A-470B-AC97-7902B764DA50}" srcId="{F6104123-9295-49A0-9EA0-F4F39D4E33A0}" destId="{A2283183-71E4-4AC7-BD3E-6ADEE0BE8F38}" srcOrd="2" destOrd="0" parTransId="{E25804C4-6133-43CF-B5E4-4F4EEBCE3BED}" sibTransId="{E35B05F9-782C-4315-9EE8-EC7C4D949E30}"/>
    <dgm:cxn modelId="{9A5F1165-8900-4D42-A1EF-BC1287CA86CB}" srcId="{7C5B5687-C012-4EF5-8741-58144DD6DE2E}" destId="{649BF0F1-C25B-42DE-960F-3422AB216777}" srcOrd="0" destOrd="0" parTransId="{05928C1B-58F6-4D2B-8A7A-192BEB720205}" sibTransId="{C909DB8C-822E-427A-AED3-7142BA3449C7}"/>
    <dgm:cxn modelId="{2AC95D83-82FF-4CEF-9265-FCE2864C84E1}" srcId="{F6104123-9295-49A0-9EA0-F4F39D4E33A0}" destId="{7C5B5687-C012-4EF5-8741-58144DD6DE2E}" srcOrd="0" destOrd="0" parTransId="{69818519-D1AF-4B09-A654-41568B654A55}" sibTransId="{C41BEC34-7BA0-4367-93B3-597D67931152}"/>
    <dgm:cxn modelId="{71E1108C-70AF-4C1A-A009-2A21A190E642}" type="presOf" srcId="{F6104123-9295-49A0-9EA0-F4F39D4E33A0}" destId="{F243EBDE-2C96-4A1C-8C3B-21487759C3D7}" srcOrd="0" destOrd="0" presId="urn:microsoft.com/office/officeart/2018/2/layout/IconLabelDescriptionList"/>
    <dgm:cxn modelId="{510846B3-45FF-4BAD-8DB7-77C358F2AE5F}" type="presOf" srcId="{649BF0F1-C25B-42DE-960F-3422AB216777}" destId="{26EC09C8-22F3-4897-A005-DD93636F1131}" srcOrd="0" destOrd="0" presId="urn:microsoft.com/office/officeart/2018/2/layout/IconLabelDescriptionList"/>
    <dgm:cxn modelId="{22E23BBD-D2C7-4C2C-974F-5B10492D51DC}" type="presOf" srcId="{A2283183-71E4-4AC7-BD3E-6ADEE0BE8F38}" destId="{D0B517EC-A3B4-4005-B003-D2764812242D}" srcOrd="0" destOrd="0" presId="urn:microsoft.com/office/officeart/2018/2/layout/IconLabelDescriptionList"/>
    <dgm:cxn modelId="{83E4A6CD-96B9-446B-8DD8-2FFEB4637541}" type="presOf" srcId="{210732F8-8A71-49CB-B454-6E95891FF434}" destId="{36E9EF82-A5E1-47E7-B504-64BA1D82E7DF}" srcOrd="0" destOrd="0" presId="urn:microsoft.com/office/officeart/2018/2/layout/IconLabelDescriptionList"/>
    <dgm:cxn modelId="{D03597F9-3537-49A7-86FD-FB8C3280211C}" type="presOf" srcId="{7C5B5687-C012-4EF5-8741-58144DD6DE2E}" destId="{7C64A4EE-0E1B-4B7F-B7F5-5A590F2F8199}" srcOrd="0" destOrd="0" presId="urn:microsoft.com/office/officeart/2018/2/layout/IconLabelDescriptionList"/>
    <dgm:cxn modelId="{D42E1AD9-CB09-454A-8CEE-17FEED13D2E4}" type="presParOf" srcId="{F243EBDE-2C96-4A1C-8C3B-21487759C3D7}" destId="{2BA5CFBD-B48E-42FD-B8E1-9EA50703C440}" srcOrd="0" destOrd="0" presId="urn:microsoft.com/office/officeart/2018/2/layout/IconLabelDescriptionList"/>
    <dgm:cxn modelId="{8A6E6719-53AF-4472-9A9D-6C5824B1D49A}" type="presParOf" srcId="{2BA5CFBD-B48E-42FD-B8E1-9EA50703C440}" destId="{8F4FFF2B-BCB2-454A-BE70-11BA6D7A79B4}" srcOrd="0" destOrd="0" presId="urn:microsoft.com/office/officeart/2018/2/layout/IconLabelDescriptionList"/>
    <dgm:cxn modelId="{EF4A0D49-CFC6-420B-826B-DE6787F150CF}" type="presParOf" srcId="{2BA5CFBD-B48E-42FD-B8E1-9EA50703C440}" destId="{C980DD5D-85D2-430E-A8A2-6701C69E6A07}" srcOrd="1" destOrd="0" presId="urn:microsoft.com/office/officeart/2018/2/layout/IconLabelDescriptionList"/>
    <dgm:cxn modelId="{98BDD8A0-4D21-4038-B7E1-606C023B9CB1}" type="presParOf" srcId="{2BA5CFBD-B48E-42FD-B8E1-9EA50703C440}" destId="{7C64A4EE-0E1B-4B7F-B7F5-5A590F2F8199}" srcOrd="2" destOrd="0" presId="urn:microsoft.com/office/officeart/2018/2/layout/IconLabelDescriptionList"/>
    <dgm:cxn modelId="{3C472B96-0F6F-4365-911F-8855428713FE}" type="presParOf" srcId="{2BA5CFBD-B48E-42FD-B8E1-9EA50703C440}" destId="{BB8D9880-D2C7-4C36-BFF4-16745F23B287}" srcOrd="3" destOrd="0" presId="urn:microsoft.com/office/officeart/2018/2/layout/IconLabelDescriptionList"/>
    <dgm:cxn modelId="{21105BE8-08E3-4D45-9498-2D09244E320B}" type="presParOf" srcId="{2BA5CFBD-B48E-42FD-B8E1-9EA50703C440}" destId="{26EC09C8-22F3-4897-A005-DD93636F1131}" srcOrd="4" destOrd="0" presId="urn:microsoft.com/office/officeart/2018/2/layout/IconLabelDescriptionList"/>
    <dgm:cxn modelId="{942D1F55-79C7-4E77-8B0E-B87BC491F9A4}" type="presParOf" srcId="{F243EBDE-2C96-4A1C-8C3B-21487759C3D7}" destId="{54D47E54-3B87-4AA3-BED7-AD73621922DA}" srcOrd="1" destOrd="0" presId="urn:microsoft.com/office/officeart/2018/2/layout/IconLabelDescriptionList"/>
    <dgm:cxn modelId="{19679480-AB5D-4486-84FD-218425971F2D}" type="presParOf" srcId="{F243EBDE-2C96-4A1C-8C3B-21487759C3D7}" destId="{FEFD0CA1-95A8-43EB-B08E-D0E365514941}" srcOrd="2" destOrd="0" presId="urn:microsoft.com/office/officeart/2018/2/layout/IconLabelDescriptionList"/>
    <dgm:cxn modelId="{15BEAF7E-AAC7-4B36-95C3-435D299EFE00}" type="presParOf" srcId="{FEFD0CA1-95A8-43EB-B08E-D0E365514941}" destId="{1775FDF0-3E3F-43C0-9C1C-2003732B50F1}" srcOrd="0" destOrd="0" presId="urn:microsoft.com/office/officeart/2018/2/layout/IconLabelDescriptionList"/>
    <dgm:cxn modelId="{15149C20-3D83-42AA-83AC-FE841B8B4A2A}" type="presParOf" srcId="{FEFD0CA1-95A8-43EB-B08E-D0E365514941}" destId="{D6EED77D-3A5C-44F0-B8C4-D93EBFDC83EB}" srcOrd="1" destOrd="0" presId="urn:microsoft.com/office/officeart/2018/2/layout/IconLabelDescriptionList"/>
    <dgm:cxn modelId="{0E99A3B9-DEDB-4775-B5D7-85D3C22BC7F8}" type="presParOf" srcId="{FEFD0CA1-95A8-43EB-B08E-D0E365514941}" destId="{36E9EF82-A5E1-47E7-B504-64BA1D82E7DF}" srcOrd="2" destOrd="0" presId="urn:microsoft.com/office/officeart/2018/2/layout/IconLabelDescriptionList"/>
    <dgm:cxn modelId="{0E851C01-FAE2-40FD-8766-29A84FC96553}" type="presParOf" srcId="{FEFD0CA1-95A8-43EB-B08E-D0E365514941}" destId="{52B504D5-C13F-4462-AA8C-BBE3ED79E752}" srcOrd="3" destOrd="0" presId="urn:microsoft.com/office/officeart/2018/2/layout/IconLabelDescriptionList"/>
    <dgm:cxn modelId="{A4CFFCE4-E3F2-400C-8C58-02DEE67F9590}" type="presParOf" srcId="{FEFD0CA1-95A8-43EB-B08E-D0E365514941}" destId="{0728D193-F081-4E80-B560-10656744AEE2}" srcOrd="4" destOrd="0" presId="urn:microsoft.com/office/officeart/2018/2/layout/IconLabelDescriptionList"/>
    <dgm:cxn modelId="{42CD9B9A-C375-4743-B198-57FC811BE765}" type="presParOf" srcId="{F243EBDE-2C96-4A1C-8C3B-21487759C3D7}" destId="{1F85277D-9C13-4D7E-AB79-9BDC293A47BA}" srcOrd="3" destOrd="0" presId="urn:microsoft.com/office/officeart/2018/2/layout/IconLabelDescriptionList"/>
    <dgm:cxn modelId="{7331C2F2-CF0A-4AB7-B9C1-19DB5FC78307}" type="presParOf" srcId="{F243EBDE-2C96-4A1C-8C3B-21487759C3D7}" destId="{F5442102-191F-4C75-BDD2-9267946EED39}" srcOrd="4" destOrd="0" presId="urn:microsoft.com/office/officeart/2018/2/layout/IconLabelDescriptionList"/>
    <dgm:cxn modelId="{E8D54808-95EE-415C-8BD3-9A88CB1A1960}" type="presParOf" srcId="{F5442102-191F-4C75-BDD2-9267946EED39}" destId="{56E37B19-15CD-4A5E-B219-F1698348481B}" srcOrd="0" destOrd="0" presId="urn:microsoft.com/office/officeart/2018/2/layout/IconLabelDescriptionList"/>
    <dgm:cxn modelId="{A60EBD81-C735-4955-BC8E-ABAF615A14AB}" type="presParOf" srcId="{F5442102-191F-4C75-BDD2-9267946EED39}" destId="{E76A6725-2EA8-4742-A2EF-0B3DC4F1E9E7}" srcOrd="1" destOrd="0" presId="urn:microsoft.com/office/officeart/2018/2/layout/IconLabelDescriptionList"/>
    <dgm:cxn modelId="{9589A71C-B799-467C-A9A9-2148B96F31BF}" type="presParOf" srcId="{F5442102-191F-4C75-BDD2-9267946EED39}" destId="{D0B517EC-A3B4-4005-B003-D2764812242D}" srcOrd="2" destOrd="0" presId="urn:microsoft.com/office/officeart/2018/2/layout/IconLabelDescriptionList"/>
    <dgm:cxn modelId="{EFEFDC12-D91A-4027-9EC4-4BC44A4DEE47}" type="presParOf" srcId="{F5442102-191F-4C75-BDD2-9267946EED39}" destId="{82BFB69D-3B42-4B8E-9618-7F74A27B8B54}" srcOrd="3" destOrd="0" presId="urn:microsoft.com/office/officeart/2018/2/layout/IconLabelDescriptionList"/>
    <dgm:cxn modelId="{D669D0FF-1F1F-4164-84AC-1EE7ECC28252}" type="presParOf" srcId="{F5442102-191F-4C75-BDD2-9267946EED39}" destId="{736775B2-105F-4864-B405-B101B057032E}"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3F59BAC-E0E2-4776-84A2-9A80769205E4}" type="doc">
      <dgm:prSet loTypeId="urn:microsoft.com/office/officeart/2005/8/layout/venn2" loCatId="relationship" qsTypeId="urn:microsoft.com/office/officeart/2005/8/quickstyle/simple1" qsCatId="simple" csTypeId="urn:microsoft.com/office/officeart/2005/8/colors/accent2_4" csCatId="accent2" phldr="1"/>
      <dgm:spPr/>
      <dgm:t>
        <a:bodyPr/>
        <a:lstStyle/>
        <a:p>
          <a:endParaRPr lang="en-US"/>
        </a:p>
      </dgm:t>
    </dgm:pt>
    <dgm:pt modelId="{DD50E2AF-7D53-4004-BCA0-42410080A1D0}">
      <dgm:prSet phldrT="[Text]"/>
      <dgm:spPr/>
      <dgm:t>
        <a:bodyPr/>
        <a:lstStyle/>
        <a:p>
          <a:r>
            <a:rPr lang="en-US"/>
            <a:t>Behavior</a:t>
          </a:r>
          <a:endParaRPr lang="en-US" dirty="0"/>
        </a:p>
      </dgm:t>
    </dgm:pt>
    <dgm:pt modelId="{8A87E04F-7742-4359-8CCC-9119327335E2}" type="parTrans" cxnId="{E3F49CBE-B5AF-4310-8AE0-09C1D435256B}">
      <dgm:prSet/>
      <dgm:spPr/>
      <dgm:t>
        <a:bodyPr/>
        <a:lstStyle/>
        <a:p>
          <a:endParaRPr lang="en-US"/>
        </a:p>
      </dgm:t>
    </dgm:pt>
    <dgm:pt modelId="{6633C767-5046-48E7-A2E1-99F2D084EE5C}" type="sibTrans" cxnId="{E3F49CBE-B5AF-4310-8AE0-09C1D435256B}">
      <dgm:prSet/>
      <dgm:spPr/>
      <dgm:t>
        <a:bodyPr/>
        <a:lstStyle/>
        <a:p>
          <a:endParaRPr lang="en-US"/>
        </a:p>
      </dgm:t>
    </dgm:pt>
    <dgm:pt modelId="{6291D3CF-C4F7-44E6-9AC5-A18779CEA88E}">
      <dgm:prSet phldrT="[Text]"/>
      <dgm:spPr/>
      <dgm:t>
        <a:bodyPr/>
        <a:lstStyle/>
        <a:p>
          <a:r>
            <a:rPr lang="en-US" dirty="0"/>
            <a:t>Learning</a:t>
          </a:r>
        </a:p>
      </dgm:t>
    </dgm:pt>
    <dgm:pt modelId="{91FF7373-8E68-4FD3-8DD1-8F2B2BB37518}" type="parTrans" cxnId="{980C4294-29A3-438F-A441-C69B30D5DEAD}">
      <dgm:prSet/>
      <dgm:spPr/>
      <dgm:t>
        <a:bodyPr/>
        <a:lstStyle/>
        <a:p>
          <a:endParaRPr lang="en-US"/>
        </a:p>
      </dgm:t>
    </dgm:pt>
    <dgm:pt modelId="{B0862716-A4F9-47D8-BDFC-0D458EBBB290}" type="sibTrans" cxnId="{980C4294-29A3-438F-A441-C69B30D5DEAD}">
      <dgm:prSet/>
      <dgm:spPr/>
      <dgm:t>
        <a:bodyPr/>
        <a:lstStyle/>
        <a:p>
          <a:endParaRPr lang="en-US"/>
        </a:p>
      </dgm:t>
    </dgm:pt>
    <dgm:pt modelId="{E2E85C0B-389B-4E71-A684-44F6CF866AC1}">
      <dgm:prSet phldrT="[Text]"/>
      <dgm:spPr/>
      <dgm:t>
        <a:bodyPr/>
        <a:lstStyle/>
        <a:p>
          <a:r>
            <a:rPr lang="en-US" dirty="0"/>
            <a:t>Reactions</a:t>
          </a:r>
        </a:p>
      </dgm:t>
    </dgm:pt>
    <dgm:pt modelId="{F346876E-8FB9-4E07-8D54-2F0AFE8FEDBE}" type="parTrans" cxnId="{C7DC3248-8A45-4BF0-8667-2F89577EBDE9}">
      <dgm:prSet/>
      <dgm:spPr/>
      <dgm:t>
        <a:bodyPr/>
        <a:lstStyle/>
        <a:p>
          <a:endParaRPr lang="en-US"/>
        </a:p>
      </dgm:t>
    </dgm:pt>
    <dgm:pt modelId="{F4B5F405-3547-4B8B-AFAC-16A1C10F707A}" type="sibTrans" cxnId="{C7DC3248-8A45-4BF0-8667-2F89577EBDE9}">
      <dgm:prSet/>
      <dgm:spPr/>
      <dgm:t>
        <a:bodyPr/>
        <a:lstStyle/>
        <a:p>
          <a:endParaRPr lang="en-US"/>
        </a:p>
      </dgm:t>
    </dgm:pt>
    <dgm:pt modelId="{350FA87B-62CE-4179-8F60-808788EC39BB}">
      <dgm:prSet phldrT="[Text]"/>
      <dgm:spPr/>
      <dgm:t>
        <a:bodyPr/>
        <a:lstStyle/>
        <a:p>
          <a:r>
            <a:rPr lang="en-US" dirty="0"/>
            <a:t>The Program</a:t>
          </a:r>
        </a:p>
      </dgm:t>
    </dgm:pt>
    <dgm:pt modelId="{FF83A59C-F2DF-438B-B489-CB2869E7B015}" type="parTrans" cxnId="{A90A1002-9A87-44A7-9367-7AA8A89A5E88}">
      <dgm:prSet/>
      <dgm:spPr/>
      <dgm:t>
        <a:bodyPr/>
        <a:lstStyle/>
        <a:p>
          <a:endParaRPr lang="en-US"/>
        </a:p>
      </dgm:t>
    </dgm:pt>
    <dgm:pt modelId="{1D73DC6C-7B0F-4BF2-AB28-F4E79EC347A6}" type="sibTrans" cxnId="{A90A1002-9A87-44A7-9367-7AA8A89A5E88}">
      <dgm:prSet/>
      <dgm:spPr/>
      <dgm:t>
        <a:bodyPr/>
        <a:lstStyle/>
        <a:p>
          <a:endParaRPr lang="en-US"/>
        </a:p>
      </dgm:t>
    </dgm:pt>
    <dgm:pt modelId="{4F6D486B-67B0-4E16-82D1-FE43A097C7D7}">
      <dgm:prSet phldrT="[Text]"/>
      <dgm:spPr/>
      <dgm:t>
        <a:bodyPr/>
        <a:lstStyle/>
        <a:p>
          <a:r>
            <a:rPr lang="en-US"/>
            <a:t>Results</a:t>
          </a:r>
          <a:endParaRPr lang="en-US" dirty="0"/>
        </a:p>
      </dgm:t>
    </dgm:pt>
    <dgm:pt modelId="{7BB3B11A-4D6C-4EA3-B9C5-879E6CF020C3}" type="parTrans" cxnId="{1FAA40B5-ED4B-4941-81F8-61E1914F6A5A}">
      <dgm:prSet/>
      <dgm:spPr/>
      <dgm:t>
        <a:bodyPr/>
        <a:lstStyle/>
        <a:p>
          <a:endParaRPr lang="en-US"/>
        </a:p>
      </dgm:t>
    </dgm:pt>
    <dgm:pt modelId="{BE0D3A9A-FA97-4314-90DD-3F16693D8E16}" type="sibTrans" cxnId="{1FAA40B5-ED4B-4941-81F8-61E1914F6A5A}">
      <dgm:prSet/>
      <dgm:spPr/>
      <dgm:t>
        <a:bodyPr/>
        <a:lstStyle/>
        <a:p>
          <a:endParaRPr lang="en-US"/>
        </a:p>
      </dgm:t>
    </dgm:pt>
    <dgm:pt modelId="{5D78978B-16B3-4E04-B73A-BB275706E8E9}" type="pres">
      <dgm:prSet presAssocID="{43F59BAC-E0E2-4776-84A2-9A80769205E4}" presName="Name0" presStyleCnt="0">
        <dgm:presLayoutVars>
          <dgm:chMax val="7"/>
          <dgm:resizeHandles val="exact"/>
        </dgm:presLayoutVars>
      </dgm:prSet>
      <dgm:spPr/>
    </dgm:pt>
    <dgm:pt modelId="{F5F3F6FD-3B3A-40EA-AAB6-15C75E8D687A}" type="pres">
      <dgm:prSet presAssocID="{43F59BAC-E0E2-4776-84A2-9A80769205E4}" presName="comp1" presStyleCnt="0"/>
      <dgm:spPr/>
    </dgm:pt>
    <dgm:pt modelId="{8F86A414-27A2-4D0A-A675-D25746A2C265}" type="pres">
      <dgm:prSet presAssocID="{43F59BAC-E0E2-4776-84A2-9A80769205E4}" presName="circle1" presStyleLbl="node1" presStyleIdx="0" presStyleCnt="5" custLinFactNeighborX="-205" custLinFactNeighborY="1172"/>
      <dgm:spPr/>
    </dgm:pt>
    <dgm:pt modelId="{C00D06B7-2CFE-4ABD-A36F-10F0E63ADE42}" type="pres">
      <dgm:prSet presAssocID="{43F59BAC-E0E2-4776-84A2-9A80769205E4}" presName="c1text" presStyleLbl="node1" presStyleIdx="0" presStyleCnt="5">
        <dgm:presLayoutVars>
          <dgm:bulletEnabled val="1"/>
        </dgm:presLayoutVars>
      </dgm:prSet>
      <dgm:spPr/>
    </dgm:pt>
    <dgm:pt modelId="{9197945C-FEB5-432B-A170-939BA1A79843}" type="pres">
      <dgm:prSet presAssocID="{43F59BAC-E0E2-4776-84A2-9A80769205E4}" presName="comp2" presStyleCnt="0"/>
      <dgm:spPr/>
    </dgm:pt>
    <dgm:pt modelId="{9E6A6CBA-6F31-4984-A24F-3F5C7F436D0B}" type="pres">
      <dgm:prSet presAssocID="{43F59BAC-E0E2-4776-84A2-9A80769205E4}" presName="circle2" presStyleLbl="node1" presStyleIdx="1" presStyleCnt="5"/>
      <dgm:spPr/>
    </dgm:pt>
    <dgm:pt modelId="{C84A0EC5-A639-486D-9C03-363EFB043F2F}" type="pres">
      <dgm:prSet presAssocID="{43F59BAC-E0E2-4776-84A2-9A80769205E4}" presName="c2text" presStyleLbl="node1" presStyleIdx="1" presStyleCnt="5">
        <dgm:presLayoutVars>
          <dgm:bulletEnabled val="1"/>
        </dgm:presLayoutVars>
      </dgm:prSet>
      <dgm:spPr/>
    </dgm:pt>
    <dgm:pt modelId="{5349A2F9-BABD-48F6-8E4E-1A1D18E161ED}" type="pres">
      <dgm:prSet presAssocID="{43F59BAC-E0E2-4776-84A2-9A80769205E4}" presName="comp3" presStyleCnt="0"/>
      <dgm:spPr/>
    </dgm:pt>
    <dgm:pt modelId="{4DF925D7-DB21-4993-B4EE-9B196A230958}" type="pres">
      <dgm:prSet presAssocID="{43F59BAC-E0E2-4776-84A2-9A80769205E4}" presName="circle3" presStyleLbl="node1" presStyleIdx="2" presStyleCnt="5"/>
      <dgm:spPr/>
    </dgm:pt>
    <dgm:pt modelId="{9255FD6A-429F-4875-93B5-DBCB4A709682}" type="pres">
      <dgm:prSet presAssocID="{43F59BAC-E0E2-4776-84A2-9A80769205E4}" presName="c3text" presStyleLbl="node1" presStyleIdx="2" presStyleCnt="5">
        <dgm:presLayoutVars>
          <dgm:bulletEnabled val="1"/>
        </dgm:presLayoutVars>
      </dgm:prSet>
      <dgm:spPr/>
    </dgm:pt>
    <dgm:pt modelId="{5AD1845D-554B-4E0C-A099-1E00F429440B}" type="pres">
      <dgm:prSet presAssocID="{43F59BAC-E0E2-4776-84A2-9A80769205E4}" presName="comp4" presStyleCnt="0"/>
      <dgm:spPr/>
    </dgm:pt>
    <dgm:pt modelId="{E352FDF3-8C09-41BE-9894-B24AD1F9D485}" type="pres">
      <dgm:prSet presAssocID="{43F59BAC-E0E2-4776-84A2-9A80769205E4}" presName="circle4" presStyleLbl="node1" presStyleIdx="3" presStyleCnt="5"/>
      <dgm:spPr/>
    </dgm:pt>
    <dgm:pt modelId="{2DD67542-4548-4395-BEED-85F378BC2313}" type="pres">
      <dgm:prSet presAssocID="{43F59BAC-E0E2-4776-84A2-9A80769205E4}" presName="c4text" presStyleLbl="node1" presStyleIdx="3" presStyleCnt="5">
        <dgm:presLayoutVars>
          <dgm:bulletEnabled val="1"/>
        </dgm:presLayoutVars>
      </dgm:prSet>
      <dgm:spPr/>
    </dgm:pt>
    <dgm:pt modelId="{5881B15D-07B4-4B21-9DDF-9630EF4A9C2D}" type="pres">
      <dgm:prSet presAssocID="{43F59BAC-E0E2-4776-84A2-9A80769205E4}" presName="comp5" presStyleCnt="0"/>
      <dgm:spPr/>
    </dgm:pt>
    <dgm:pt modelId="{145EC155-2CBB-4035-85FE-ABF421D16323}" type="pres">
      <dgm:prSet presAssocID="{43F59BAC-E0E2-4776-84A2-9A80769205E4}" presName="circle5" presStyleLbl="node1" presStyleIdx="4" presStyleCnt="5"/>
      <dgm:spPr/>
    </dgm:pt>
    <dgm:pt modelId="{40497FD8-2433-4738-83E3-6A4FDEC0984C}" type="pres">
      <dgm:prSet presAssocID="{43F59BAC-E0E2-4776-84A2-9A80769205E4}" presName="c5text" presStyleLbl="node1" presStyleIdx="4" presStyleCnt="5">
        <dgm:presLayoutVars>
          <dgm:bulletEnabled val="1"/>
        </dgm:presLayoutVars>
      </dgm:prSet>
      <dgm:spPr/>
    </dgm:pt>
  </dgm:ptLst>
  <dgm:cxnLst>
    <dgm:cxn modelId="{708EE300-7940-4BF9-B2A5-9858ADBB7240}" type="presOf" srcId="{E2E85C0B-389B-4E71-A684-44F6CF866AC1}" destId="{2DD67542-4548-4395-BEED-85F378BC2313}" srcOrd="1" destOrd="0" presId="urn:microsoft.com/office/officeart/2005/8/layout/venn2"/>
    <dgm:cxn modelId="{A90A1002-9A87-44A7-9367-7AA8A89A5E88}" srcId="{43F59BAC-E0E2-4776-84A2-9A80769205E4}" destId="{350FA87B-62CE-4179-8F60-808788EC39BB}" srcOrd="4" destOrd="0" parTransId="{FF83A59C-F2DF-438B-B489-CB2869E7B015}" sibTransId="{1D73DC6C-7B0F-4BF2-AB28-F4E79EC347A6}"/>
    <dgm:cxn modelId="{03B1BF04-8037-485A-AA4A-2018FCC89C1B}" type="presOf" srcId="{DD50E2AF-7D53-4004-BCA0-42410080A1D0}" destId="{9E6A6CBA-6F31-4984-A24F-3F5C7F436D0B}" srcOrd="0" destOrd="0" presId="urn:microsoft.com/office/officeart/2005/8/layout/venn2"/>
    <dgm:cxn modelId="{C1C53B0D-5A77-43A4-B565-E9262E8CEDAC}" type="presOf" srcId="{6291D3CF-C4F7-44E6-9AC5-A18779CEA88E}" destId="{9255FD6A-429F-4875-93B5-DBCB4A709682}" srcOrd="1" destOrd="0" presId="urn:microsoft.com/office/officeart/2005/8/layout/venn2"/>
    <dgm:cxn modelId="{B0A7660F-854D-42CF-94B0-CD90FEFD9562}" type="presOf" srcId="{4F6D486B-67B0-4E16-82D1-FE43A097C7D7}" destId="{8F86A414-27A2-4D0A-A675-D25746A2C265}" srcOrd="0" destOrd="0" presId="urn:microsoft.com/office/officeart/2005/8/layout/venn2"/>
    <dgm:cxn modelId="{137B133D-CE55-4B20-B571-EA9873D8020F}" type="presOf" srcId="{E2E85C0B-389B-4E71-A684-44F6CF866AC1}" destId="{E352FDF3-8C09-41BE-9894-B24AD1F9D485}" srcOrd="0" destOrd="0" presId="urn:microsoft.com/office/officeart/2005/8/layout/venn2"/>
    <dgm:cxn modelId="{E0411C5D-C435-4D5C-814C-56AF52BD9181}" type="presOf" srcId="{350FA87B-62CE-4179-8F60-808788EC39BB}" destId="{40497FD8-2433-4738-83E3-6A4FDEC0984C}" srcOrd="1" destOrd="0" presId="urn:microsoft.com/office/officeart/2005/8/layout/venn2"/>
    <dgm:cxn modelId="{C7DC3248-8A45-4BF0-8667-2F89577EBDE9}" srcId="{43F59BAC-E0E2-4776-84A2-9A80769205E4}" destId="{E2E85C0B-389B-4E71-A684-44F6CF866AC1}" srcOrd="3" destOrd="0" parTransId="{F346876E-8FB9-4E07-8D54-2F0AFE8FEDBE}" sibTransId="{F4B5F405-3547-4B8B-AFAC-16A1C10F707A}"/>
    <dgm:cxn modelId="{F322A050-4A73-449F-AC00-76DC05B826DE}" type="presOf" srcId="{4F6D486B-67B0-4E16-82D1-FE43A097C7D7}" destId="{C00D06B7-2CFE-4ABD-A36F-10F0E63ADE42}" srcOrd="1" destOrd="0" presId="urn:microsoft.com/office/officeart/2005/8/layout/venn2"/>
    <dgm:cxn modelId="{A84C325A-C15E-49A8-957F-44821D5CE949}" type="presOf" srcId="{350FA87B-62CE-4179-8F60-808788EC39BB}" destId="{145EC155-2CBB-4035-85FE-ABF421D16323}" srcOrd="0" destOrd="0" presId="urn:microsoft.com/office/officeart/2005/8/layout/venn2"/>
    <dgm:cxn modelId="{0594DB86-1830-4E0E-B0B5-FC8871E04288}" type="presOf" srcId="{6291D3CF-C4F7-44E6-9AC5-A18779CEA88E}" destId="{4DF925D7-DB21-4993-B4EE-9B196A230958}" srcOrd="0" destOrd="0" presId="urn:microsoft.com/office/officeart/2005/8/layout/venn2"/>
    <dgm:cxn modelId="{980C4294-29A3-438F-A441-C69B30D5DEAD}" srcId="{43F59BAC-E0E2-4776-84A2-9A80769205E4}" destId="{6291D3CF-C4F7-44E6-9AC5-A18779CEA88E}" srcOrd="2" destOrd="0" parTransId="{91FF7373-8E68-4FD3-8DD1-8F2B2BB37518}" sibTransId="{B0862716-A4F9-47D8-BDFC-0D458EBBB290}"/>
    <dgm:cxn modelId="{16E8639B-E6E1-4C34-B56E-602E482CEFB3}" type="presOf" srcId="{DD50E2AF-7D53-4004-BCA0-42410080A1D0}" destId="{C84A0EC5-A639-486D-9C03-363EFB043F2F}" srcOrd="1" destOrd="0" presId="urn:microsoft.com/office/officeart/2005/8/layout/venn2"/>
    <dgm:cxn modelId="{BB0195AF-B9AD-4E6E-B7C9-FB5B705BCEB9}" type="presOf" srcId="{43F59BAC-E0E2-4776-84A2-9A80769205E4}" destId="{5D78978B-16B3-4E04-B73A-BB275706E8E9}" srcOrd="0" destOrd="0" presId="urn:microsoft.com/office/officeart/2005/8/layout/venn2"/>
    <dgm:cxn modelId="{1FAA40B5-ED4B-4941-81F8-61E1914F6A5A}" srcId="{43F59BAC-E0E2-4776-84A2-9A80769205E4}" destId="{4F6D486B-67B0-4E16-82D1-FE43A097C7D7}" srcOrd="0" destOrd="0" parTransId="{7BB3B11A-4D6C-4EA3-B9C5-879E6CF020C3}" sibTransId="{BE0D3A9A-FA97-4314-90DD-3F16693D8E16}"/>
    <dgm:cxn modelId="{E3F49CBE-B5AF-4310-8AE0-09C1D435256B}" srcId="{43F59BAC-E0E2-4776-84A2-9A80769205E4}" destId="{DD50E2AF-7D53-4004-BCA0-42410080A1D0}" srcOrd="1" destOrd="0" parTransId="{8A87E04F-7742-4359-8CCC-9119327335E2}" sibTransId="{6633C767-5046-48E7-A2E1-99F2D084EE5C}"/>
    <dgm:cxn modelId="{8B705CC8-C3CF-41DD-8B63-F7C7A2B773F7}" type="presParOf" srcId="{5D78978B-16B3-4E04-B73A-BB275706E8E9}" destId="{F5F3F6FD-3B3A-40EA-AAB6-15C75E8D687A}" srcOrd="0" destOrd="0" presId="urn:microsoft.com/office/officeart/2005/8/layout/venn2"/>
    <dgm:cxn modelId="{59F24D8D-384E-4B04-ADB0-B43291D1BEAD}" type="presParOf" srcId="{F5F3F6FD-3B3A-40EA-AAB6-15C75E8D687A}" destId="{8F86A414-27A2-4D0A-A675-D25746A2C265}" srcOrd="0" destOrd="0" presId="urn:microsoft.com/office/officeart/2005/8/layout/venn2"/>
    <dgm:cxn modelId="{6F504372-3276-4669-86A6-214E181B651C}" type="presParOf" srcId="{F5F3F6FD-3B3A-40EA-AAB6-15C75E8D687A}" destId="{C00D06B7-2CFE-4ABD-A36F-10F0E63ADE42}" srcOrd="1" destOrd="0" presId="urn:microsoft.com/office/officeart/2005/8/layout/venn2"/>
    <dgm:cxn modelId="{9EECF329-E6ED-4C6F-8514-432D00013FE5}" type="presParOf" srcId="{5D78978B-16B3-4E04-B73A-BB275706E8E9}" destId="{9197945C-FEB5-432B-A170-939BA1A79843}" srcOrd="1" destOrd="0" presId="urn:microsoft.com/office/officeart/2005/8/layout/venn2"/>
    <dgm:cxn modelId="{366A9BA3-CF2F-4222-852F-1DAB7DC335B1}" type="presParOf" srcId="{9197945C-FEB5-432B-A170-939BA1A79843}" destId="{9E6A6CBA-6F31-4984-A24F-3F5C7F436D0B}" srcOrd="0" destOrd="0" presId="urn:microsoft.com/office/officeart/2005/8/layout/venn2"/>
    <dgm:cxn modelId="{441B2720-9B99-4B2D-89E8-6270BC4B2583}" type="presParOf" srcId="{9197945C-FEB5-432B-A170-939BA1A79843}" destId="{C84A0EC5-A639-486D-9C03-363EFB043F2F}" srcOrd="1" destOrd="0" presId="urn:microsoft.com/office/officeart/2005/8/layout/venn2"/>
    <dgm:cxn modelId="{C98EE7A7-A08C-4B8F-AC87-789B19FB1A59}" type="presParOf" srcId="{5D78978B-16B3-4E04-B73A-BB275706E8E9}" destId="{5349A2F9-BABD-48F6-8E4E-1A1D18E161ED}" srcOrd="2" destOrd="0" presId="urn:microsoft.com/office/officeart/2005/8/layout/venn2"/>
    <dgm:cxn modelId="{2D9848A1-D80B-46A5-BDBE-6FC358272F9D}" type="presParOf" srcId="{5349A2F9-BABD-48F6-8E4E-1A1D18E161ED}" destId="{4DF925D7-DB21-4993-B4EE-9B196A230958}" srcOrd="0" destOrd="0" presId="urn:microsoft.com/office/officeart/2005/8/layout/venn2"/>
    <dgm:cxn modelId="{B5E8E099-A01B-43FE-9AD9-FDBF740E77B1}" type="presParOf" srcId="{5349A2F9-BABD-48F6-8E4E-1A1D18E161ED}" destId="{9255FD6A-429F-4875-93B5-DBCB4A709682}" srcOrd="1" destOrd="0" presId="urn:microsoft.com/office/officeart/2005/8/layout/venn2"/>
    <dgm:cxn modelId="{F9EFAC85-3F00-4E87-9339-455A8B280A4E}" type="presParOf" srcId="{5D78978B-16B3-4E04-B73A-BB275706E8E9}" destId="{5AD1845D-554B-4E0C-A099-1E00F429440B}" srcOrd="3" destOrd="0" presId="urn:microsoft.com/office/officeart/2005/8/layout/venn2"/>
    <dgm:cxn modelId="{22847776-344C-46A8-8F4D-413DAA66D5E5}" type="presParOf" srcId="{5AD1845D-554B-4E0C-A099-1E00F429440B}" destId="{E352FDF3-8C09-41BE-9894-B24AD1F9D485}" srcOrd="0" destOrd="0" presId="urn:microsoft.com/office/officeart/2005/8/layout/venn2"/>
    <dgm:cxn modelId="{C0E88710-CE83-481A-83F9-B4CE867C4699}" type="presParOf" srcId="{5AD1845D-554B-4E0C-A099-1E00F429440B}" destId="{2DD67542-4548-4395-BEED-85F378BC2313}" srcOrd="1" destOrd="0" presId="urn:microsoft.com/office/officeart/2005/8/layout/venn2"/>
    <dgm:cxn modelId="{9B4ADDC3-5C24-4D92-84F1-2326C5C2D01A}" type="presParOf" srcId="{5D78978B-16B3-4E04-B73A-BB275706E8E9}" destId="{5881B15D-07B4-4B21-9DDF-9630EF4A9C2D}" srcOrd="4" destOrd="0" presId="urn:microsoft.com/office/officeart/2005/8/layout/venn2"/>
    <dgm:cxn modelId="{D188F7B9-3C15-4CE4-A956-E1E2E5013240}" type="presParOf" srcId="{5881B15D-07B4-4B21-9DDF-9630EF4A9C2D}" destId="{145EC155-2CBB-4035-85FE-ABF421D16323}" srcOrd="0" destOrd="0" presId="urn:microsoft.com/office/officeart/2005/8/layout/venn2"/>
    <dgm:cxn modelId="{090FE58E-ABB1-4FC5-9D93-9A02D503A942}" type="presParOf" srcId="{5881B15D-07B4-4B21-9DDF-9630EF4A9C2D}" destId="{40497FD8-2433-4738-83E3-6A4FDEC0984C}"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DE80A4-B724-4F6E-99B0-F0C0CC6C62B4}" type="doc">
      <dgm:prSet loTypeId="urn:microsoft.com/office/officeart/2005/8/layout/arrow2" loCatId="process" qsTypeId="urn:microsoft.com/office/officeart/2005/8/quickstyle/simple1" qsCatId="simple" csTypeId="urn:microsoft.com/office/officeart/2005/8/colors/accent1_2" csCatId="accent1" phldr="1"/>
      <dgm:spPr/>
    </dgm:pt>
    <dgm:pt modelId="{C3D49BA1-2DB8-464D-9408-0E5538F78E11}">
      <dgm:prSet phldrT="[Text]" custT="1"/>
      <dgm:spPr/>
      <dgm:t>
        <a:bodyPr/>
        <a:lstStyle/>
        <a:p>
          <a:r>
            <a:rPr lang="en-US" sz="2400" dirty="0"/>
            <a:t>Individual student interactions</a:t>
          </a:r>
        </a:p>
      </dgm:t>
    </dgm:pt>
    <dgm:pt modelId="{88B8410A-B82E-4F60-B620-D03F72AD31A3}" type="parTrans" cxnId="{D258F5EC-DA72-4423-8689-0A9C72E47BE5}">
      <dgm:prSet/>
      <dgm:spPr/>
      <dgm:t>
        <a:bodyPr/>
        <a:lstStyle/>
        <a:p>
          <a:endParaRPr lang="en-US" sz="1400"/>
        </a:p>
      </dgm:t>
    </dgm:pt>
    <dgm:pt modelId="{5516D9F0-269B-4B43-9F1A-095960BA4BD8}" type="sibTrans" cxnId="{D258F5EC-DA72-4423-8689-0A9C72E47BE5}">
      <dgm:prSet/>
      <dgm:spPr/>
      <dgm:t>
        <a:bodyPr/>
        <a:lstStyle/>
        <a:p>
          <a:endParaRPr lang="en-US" sz="1400"/>
        </a:p>
      </dgm:t>
    </dgm:pt>
    <dgm:pt modelId="{B8D6E367-09BC-450A-B045-D5C709351195}">
      <dgm:prSet phldrT="[Text]" custT="1"/>
      <dgm:spPr/>
      <dgm:t>
        <a:bodyPr/>
        <a:lstStyle/>
        <a:p>
          <a:r>
            <a:rPr lang="en-US" sz="2400" dirty="0"/>
            <a:t>Building programs to serve students at-scale</a:t>
          </a:r>
        </a:p>
      </dgm:t>
    </dgm:pt>
    <dgm:pt modelId="{C87E8C6A-4B15-4C06-8FB0-69E926F867BD}" type="parTrans" cxnId="{E31FD62C-A1D3-4636-AA96-CB26B8F5A0A2}">
      <dgm:prSet/>
      <dgm:spPr/>
      <dgm:t>
        <a:bodyPr/>
        <a:lstStyle/>
        <a:p>
          <a:endParaRPr lang="en-US" sz="1400"/>
        </a:p>
      </dgm:t>
    </dgm:pt>
    <dgm:pt modelId="{FC055736-8960-4B78-8C46-708EB1C257AB}" type="sibTrans" cxnId="{E31FD62C-A1D3-4636-AA96-CB26B8F5A0A2}">
      <dgm:prSet/>
      <dgm:spPr/>
      <dgm:t>
        <a:bodyPr/>
        <a:lstStyle/>
        <a:p>
          <a:endParaRPr lang="en-US" sz="1400"/>
        </a:p>
      </dgm:t>
    </dgm:pt>
    <dgm:pt modelId="{97E8D842-AB6A-4EB0-8E40-32CC9577BC3C}">
      <dgm:prSet phldrT="[Text]" custT="1"/>
      <dgm:spPr/>
      <dgm:t>
        <a:bodyPr/>
        <a:lstStyle/>
        <a:p>
          <a:r>
            <a:rPr lang="en-US" sz="2400" dirty="0"/>
            <a:t>Redesigning systems of holistic understanding and support</a:t>
          </a:r>
        </a:p>
      </dgm:t>
    </dgm:pt>
    <dgm:pt modelId="{53F21E68-93C8-4F48-925F-E9D97D0098B4}" type="parTrans" cxnId="{A0F1B7FA-430B-465D-8676-81B14F884141}">
      <dgm:prSet/>
      <dgm:spPr/>
      <dgm:t>
        <a:bodyPr/>
        <a:lstStyle/>
        <a:p>
          <a:endParaRPr lang="en-US" sz="1400"/>
        </a:p>
      </dgm:t>
    </dgm:pt>
    <dgm:pt modelId="{FBAD4822-D1C1-4C7E-A835-B3ADB3B89CC2}" type="sibTrans" cxnId="{A0F1B7FA-430B-465D-8676-81B14F884141}">
      <dgm:prSet/>
      <dgm:spPr/>
      <dgm:t>
        <a:bodyPr/>
        <a:lstStyle/>
        <a:p>
          <a:endParaRPr lang="en-US" sz="1400"/>
        </a:p>
      </dgm:t>
    </dgm:pt>
    <dgm:pt modelId="{C42EA7E4-B8DD-42CA-9F31-C9581EC865ED}" type="pres">
      <dgm:prSet presAssocID="{0FDE80A4-B724-4F6E-99B0-F0C0CC6C62B4}" presName="arrowDiagram" presStyleCnt="0">
        <dgm:presLayoutVars>
          <dgm:chMax val="5"/>
          <dgm:dir/>
          <dgm:resizeHandles val="exact"/>
        </dgm:presLayoutVars>
      </dgm:prSet>
      <dgm:spPr/>
    </dgm:pt>
    <dgm:pt modelId="{B4BEB092-F49B-43C7-B315-BEA1A5F73AF1}" type="pres">
      <dgm:prSet presAssocID="{0FDE80A4-B724-4F6E-99B0-F0C0CC6C62B4}" presName="arrow" presStyleLbl="bgShp" presStyleIdx="0" presStyleCnt="1"/>
      <dgm:spPr/>
    </dgm:pt>
    <dgm:pt modelId="{913E10E3-B973-4911-9158-06A94E42F82F}" type="pres">
      <dgm:prSet presAssocID="{0FDE80A4-B724-4F6E-99B0-F0C0CC6C62B4}" presName="arrowDiagram3" presStyleCnt="0"/>
      <dgm:spPr/>
    </dgm:pt>
    <dgm:pt modelId="{52120BA2-C771-4FF7-B4EE-55AB9086B7BD}" type="pres">
      <dgm:prSet presAssocID="{C3D49BA1-2DB8-464D-9408-0E5538F78E11}" presName="bullet3a" presStyleLbl="node1" presStyleIdx="0" presStyleCnt="3"/>
      <dgm:spPr>
        <a:noFill/>
        <a:ln>
          <a:noFill/>
        </a:ln>
      </dgm:spPr>
    </dgm:pt>
    <dgm:pt modelId="{EECFC8FB-F673-491F-91AA-04BD06E5BD36}" type="pres">
      <dgm:prSet presAssocID="{C3D49BA1-2DB8-464D-9408-0E5538F78E11}" presName="textBox3a" presStyleLbl="revTx" presStyleIdx="0" presStyleCnt="3" custScaleX="192918" custScaleY="47394" custLinFactNeighborX="55597" custLinFactNeighborY="-12406">
        <dgm:presLayoutVars>
          <dgm:bulletEnabled val="1"/>
        </dgm:presLayoutVars>
      </dgm:prSet>
      <dgm:spPr/>
    </dgm:pt>
    <dgm:pt modelId="{F4AF0DBA-A67D-432A-91D3-0070E85D2963}" type="pres">
      <dgm:prSet presAssocID="{B8D6E367-09BC-450A-B045-D5C709351195}" presName="bullet3b" presStyleLbl="node1" presStyleIdx="1" presStyleCnt="3"/>
      <dgm:spPr>
        <a:noFill/>
        <a:ln>
          <a:noFill/>
        </a:ln>
      </dgm:spPr>
    </dgm:pt>
    <dgm:pt modelId="{F239FD88-7E33-45AE-8456-1BAAC773721D}" type="pres">
      <dgm:prSet presAssocID="{B8D6E367-09BC-450A-B045-D5C709351195}" presName="textBox3b" presStyleLbl="revTx" presStyleIdx="1" presStyleCnt="3" custScaleX="176043" custScaleY="21892" custLinFactNeighborX="52647" custLinFactNeighborY="-23498">
        <dgm:presLayoutVars>
          <dgm:bulletEnabled val="1"/>
        </dgm:presLayoutVars>
      </dgm:prSet>
      <dgm:spPr/>
    </dgm:pt>
    <dgm:pt modelId="{FAA222DF-0C22-4548-97F9-8EEA38027237}" type="pres">
      <dgm:prSet presAssocID="{97E8D842-AB6A-4EB0-8E40-32CC9577BC3C}" presName="bullet3c" presStyleLbl="node1" presStyleIdx="2" presStyleCnt="3"/>
      <dgm:spPr>
        <a:noFill/>
        <a:ln>
          <a:noFill/>
        </a:ln>
      </dgm:spPr>
    </dgm:pt>
    <dgm:pt modelId="{4428814D-EB75-4E99-81C3-6B9063D99B26}" type="pres">
      <dgm:prSet presAssocID="{97E8D842-AB6A-4EB0-8E40-32CC9577BC3C}" presName="textBox3c" presStyleLbl="revTx" presStyleIdx="2" presStyleCnt="3" custScaleX="212183" custScaleY="12681" custLinFactNeighborX="74867" custLinFactNeighborY="-29255">
        <dgm:presLayoutVars>
          <dgm:bulletEnabled val="1"/>
        </dgm:presLayoutVars>
      </dgm:prSet>
      <dgm:spPr/>
    </dgm:pt>
  </dgm:ptLst>
  <dgm:cxnLst>
    <dgm:cxn modelId="{E31FD62C-A1D3-4636-AA96-CB26B8F5A0A2}" srcId="{0FDE80A4-B724-4F6E-99B0-F0C0CC6C62B4}" destId="{B8D6E367-09BC-450A-B045-D5C709351195}" srcOrd="1" destOrd="0" parTransId="{C87E8C6A-4B15-4C06-8FB0-69E926F867BD}" sibTransId="{FC055736-8960-4B78-8C46-708EB1C257AB}"/>
    <dgm:cxn modelId="{801B2D64-77EB-44F6-8D51-619E26869DD6}" type="presOf" srcId="{B8D6E367-09BC-450A-B045-D5C709351195}" destId="{F239FD88-7E33-45AE-8456-1BAAC773721D}" srcOrd="0" destOrd="0" presId="urn:microsoft.com/office/officeart/2005/8/layout/arrow2"/>
    <dgm:cxn modelId="{FCB5CD8C-1998-4ED0-A6CF-40084D8947D6}" type="presOf" srcId="{0FDE80A4-B724-4F6E-99B0-F0C0CC6C62B4}" destId="{C42EA7E4-B8DD-42CA-9F31-C9581EC865ED}" srcOrd="0" destOrd="0" presId="urn:microsoft.com/office/officeart/2005/8/layout/arrow2"/>
    <dgm:cxn modelId="{7083EEB9-89CB-4C53-AB33-365B81E6A63B}" type="presOf" srcId="{97E8D842-AB6A-4EB0-8E40-32CC9577BC3C}" destId="{4428814D-EB75-4E99-81C3-6B9063D99B26}" srcOrd="0" destOrd="0" presId="urn:microsoft.com/office/officeart/2005/8/layout/arrow2"/>
    <dgm:cxn modelId="{D258F5EC-DA72-4423-8689-0A9C72E47BE5}" srcId="{0FDE80A4-B724-4F6E-99B0-F0C0CC6C62B4}" destId="{C3D49BA1-2DB8-464D-9408-0E5538F78E11}" srcOrd="0" destOrd="0" parTransId="{88B8410A-B82E-4F60-B620-D03F72AD31A3}" sibTransId="{5516D9F0-269B-4B43-9F1A-095960BA4BD8}"/>
    <dgm:cxn modelId="{A0F1B7FA-430B-465D-8676-81B14F884141}" srcId="{0FDE80A4-B724-4F6E-99B0-F0C0CC6C62B4}" destId="{97E8D842-AB6A-4EB0-8E40-32CC9577BC3C}" srcOrd="2" destOrd="0" parTransId="{53F21E68-93C8-4F48-925F-E9D97D0098B4}" sibTransId="{FBAD4822-D1C1-4C7E-A835-B3ADB3B89CC2}"/>
    <dgm:cxn modelId="{1D39FBFE-01D5-4906-97BE-157C8F576D0A}" type="presOf" srcId="{C3D49BA1-2DB8-464D-9408-0E5538F78E11}" destId="{EECFC8FB-F673-491F-91AA-04BD06E5BD36}" srcOrd="0" destOrd="0" presId="urn:microsoft.com/office/officeart/2005/8/layout/arrow2"/>
    <dgm:cxn modelId="{F58EDF52-2743-4E37-BA6C-C5AA078432A1}" type="presParOf" srcId="{C42EA7E4-B8DD-42CA-9F31-C9581EC865ED}" destId="{B4BEB092-F49B-43C7-B315-BEA1A5F73AF1}" srcOrd="0" destOrd="0" presId="urn:microsoft.com/office/officeart/2005/8/layout/arrow2"/>
    <dgm:cxn modelId="{0904C735-15D0-4CC6-8783-33A2EC3AC861}" type="presParOf" srcId="{C42EA7E4-B8DD-42CA-9F31-C9581EC865ED}" destId="{913E10E3-B973-4911-9158-06A94E42F82F}" srcOrd="1" destOrd="0" presId="urn:microsoft.com/office/officeart/2005/8/layout/arrow2"/>
    <dgm:cxn modelId="{68CDDC0D-35FE-47A3-A2A8-5DD3910B278D}" type="presParOf" srcId="{913E10E3-B973-4911-9158-06A94E42F82F}" destId="{52120BA2-C771-4FF7-B4EE-55AB9086B7BD}" srcOrd="0" destOrd="0" presId="urn:microsoft.com/office/officeart/2005/8/layout/arrow2"/>
    <dgm:cxn modelId="{81DFBC29-4C81-4666-BB01-DFC63EA9B0FD}" type="presParOf" srcId="{913E10E3-B973-4911-9158-06A94E42F82F}" destId="{EECFC8FB-F673-491F-91AA-04BD06E5BD36}" srcOrd="1" destOrd="0" presId="urn:microsoft.com/office/officeart/2005/8/layout/arrow2"/>
    <dgm:cxn modelId="{46C12B49-8A18-4F7D-B73A-1CED3289D1D7}" type="presParOf" srcId="{913E10E3-B973-4911-9158-06A94E42F82F}" destId="{F4AF0DBA-A67D-432A-91D3-0070E85D2963}" srcOrd="2" destOrd="0" presId="urn:microsoft.com/office/officeart/2005/8/layout/arrow2"/>
    <dgm:cxn modelId="{1B780F4E-0349-4BC7-A595-867AB04871B1}" type="presParOf" srcId="{913E10E3-B973-4911-9158-06A94E42F82F}" destId="{F239FD88-7E33-45AE-8456-1BAAC773721D}" srcOrd="3" destOrd="0" presId="urn:microsoft.com/office/officeart/2005/8/layout/arrow2"/>
    <dgm:cxn modelId="{D26D8D0A-432E-4BCA-83DC-225D4F4C7DA9}" type="presParOf" srcId="{913E10E3-B973-4911-9158-06A94E42F82F}" destId="{FAA222DF-0C22-4548-97F9-8EEA38027237}" srcOrd="4" destOrd="0" presId="urn:microsoft.com/office/officeart/2005/8/layout/arrow2"/>
    <dgm:cxn modelId="{63E06BD8-FC92-434E-BFC3-130E76CA3D7E}" type="presParOf" srcId="{913E10E3-B973-4911-9158-06A94E42F82F}" destId="{4428814D-EB75-4E99-81C3-6B9063D99B2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4D966-C9EB-4841-838E-A339E54AB078}">
      <dsp:nvSpPr>
        <dsp:cNvPr id="0" name=""/>
        <dsp:cNvSpPr/>
      </dsp:nvSpPr>
      <dsp:spPr>
        <a:xfrm>
          <a:off x="1450" y="1625137"/>
          <a:ext cx="2344208" cy="58605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LO1</a:t>
          </a:r>
        </a:p>
      </dsp:txBody>
      <dsp:txXfrm>
        <a:off x="18615" y="1642302"/>
        <a:ext cx="2309878" cy="551722"/>
      </dsp:txXfrm>
    </dsp:sp>
    <dsp:sp modelId="{C4541162-AB92-4540-B645-CCFB974B1525}">
      <dsp:nvSpPr>
        <dsp:cNvPr id="0" name=""/>
        <dsp:cNvSpPr/>
      </dsp:nvSpPr>
      <dsp:spPr>
        <a:xfrm rot="5400000">
          <a:off x="1122275" y="2262468"/>
          <a:ext cx="102559" cy="102559"/>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566466-A6A6-4559-B878-2D59F8C11B61}">
      <dsp:nvSpPr>
        <dsp:cNvPr id="0" name=""/>
        <dsp:cNvSpPr/>
      </dsp:nvSpPr>
      <dsp:spPr>
        <a:xfrm>
          <a:off x="1450" y="2416307"/>
          <a:ext cx="2344208" cy="586052"/>
        </a:xfrm>
        <a:prstGeom prst="roundRect">
          <a:avLst>
            <a:gd name="adj" fmla="val 10000"/>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Intervention</a:t>
          </a:r>
        </a:p>
      </dsp:txBody>
      <dsp:txXfrm>
        <a:off x="18615" y="2433472"/>
        <a:ext cx="2309878" cy="551722"/>
      </dsp:txXfrm>
    </dsp:sp>
    <dsp:sp modelId="{1EA3D8D7-DF97-46C2-A4EA-85A4F497ABC3}">
      <dsp:nvSpPr>
        <dsp:cNvPr id="0" name=""/>
        <dsp:cNvSpPr/>
      </dsp:nvSpPr>
      <dsp:spPr>
        <a:xfrm rot="5400000">
          <a:off x="1122275" y="3053639"/>
          <a:ext cx="102559" cy="102559"/>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080667-1C4A-43FD-B072-B80FBB03CD37}">
      <dsp:nvSpPr>
        <dsp:cNvPr id="0" name=""/>
        <dsp:cNvSpPr/>
      </dsp:nvSpPr>
      <dsp:spPr>
        <a:xfrm>
          <a:off x="1450" y="3207477"/>
          <a:ext cx="2344208" cy="586052"/>
        </a:xfrm>
        <a:prstGeom prst="roundRect">
          <a:avLst>
            <a:gd name="adj" fmla="val 10000"/>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Assessment</a:t>
          </a:r>
        </a:p>
      </dsp:txBody>
      <dsp:txXfrm>
        <a:off x="18615" y="3224642"/>
        <a:ext cx="2309878" cy="551722"/>
      </dsp:txXfrm>
    </dsp:sp>
    <dsp:sp modelId="{583981F2-BF98-4168-A9C3-F347B44FDEC5}">
      <dsp:nvSpPr>
        <dsp:cNvPr id="0" name=""/>
        <dsp:cNvSpPr/>
      </dsp:nvSpPr>
      <dsp:spPr>
        <a:xfrm>
          <a:off x="2673848" y="1625137"/>
          <a:ext cx="2344208" cy="58605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LO2</a:t>
          </a:r>
        </a:p>
      </dsp:txBody>
      <dsp:txXfrm>
        <a:off x="2691013" y="1642302"/>
        <a:ext cx="2309878" cy="551722"/>
      </dsp:txXfrm>
    </dsp:sp>
    <dsp:sp modelId="{763D693C-C62C-4B95-BA01-B41BD720890A}">
      <dsp:nvSpPr>
        <dsp:cNvPr id="0" name=""/>
        <dsp:cNvSpPr/>
      </dsp:nvSpPr>
      <dsp:spPr>
        <a:xfrm rot="5400000">
          <a:off x="3794673" y="2262468"/>
          <a:ext cx="102559" cy="102559"/>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870EAE-73D8-43DC-A68B-064011BA6BF0}">
      <dsp:nvSpPr>
        <dsp:cNvPr id="0" name=""/>
        <dsp:cNvSpPr/>
      </dsp:nvSpPr>
      <dsp:spPr>
        <a:xfrm>
          <a:off x="2673848" y="2416307"/>
          <a:ext cx="2344208" cy="586052"/>
        </a:xfrm>
        <a:prstGeom prst="roundRect">
          <a:avLst>
            <a:gd name="adj" fmla="val 10000"/>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Intervention</a:t>
          </a:r>
        </a:p>
      </dsp:txBody>
      <dsp:txXfrm>
        <a:off x="2691013" y="2433472"/>
        <a:ext cx="2309878" cy="551722"/>
      </dsp:txXfrm>
    </dsp:sp>
    <dsp:sp modelId="{9E83E4CB-A3FF-4AEE-94B3-DFC53BDB97BB}">
      <dsp:nvSpPr>
        <dsp:cNvPr id="0" name=""/>
        <dsp:cNvSpPr/>
      </dsp:nvSpPr>
      <dsp:spPr>
        <a:xfrm rot="5400000">
          <a:off x="3794673" y="3053639"/>
          <a:ext cx="102559" cy="102559"/>
        </a:xfrm>
        <a:prstGeom prst="rightArrow">
          <a:avLst>
            <a:gd name="adj1" fmla="val 667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57D53B-8B62-4043-A91A-4D6AB77DD57A}">
      <dsp:nvSpPr>
        <dsp:cNvPr id="0" name=""/>
        <dsp:cNvSpPr/>
      </dsp:nvSpPr>
      <dsp:spPr>
        <a:xfrm>
          <a:off x="2673848" y="3207477"/>
          <a:ext cx="2344208" cy="586052"/>
        </a:xfrm>
        <a:prstGeom prst="roundRect">
          <a:avLst>
            <a:gd name="adj" fmla="val 10000"/>
          </a:avLst>
        </a:prstGeom>
        <a:solidFill>
          <a:schemeClr val="accent2">
            <a:alpha val="90000"/>
            <a:tint val="40000"/>
            <a:hueOff val="0"/>
            <a:satOff val="0"/>
            <a:lumOff val="0"/>
            <a:alphaOff val="0"/>
          </a:schemeClr>
        </a:solidFill>
        <a:ln w="22225"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kern="1200" dirty="0"/>
            <a:t>Assessment</a:t>
          </a:r>
        </a:p>
      </dsp:txBody>
      <dsp:txXfrm>
        <a:off x="2691013" y="3224642"/>
        <a:ext cx="2309878" cy="5517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F1AE1-4323-48A7-9D4C-771C7440F442}">
      <dsp:nvSpPr>
        <dsp:cNvPr id="0" name=""/>
        <dsp:cNvSpPr/>
      </dsp:nvSpPr>
      <dsp:spPr>
        <a:xfrm>
          <a:off x="0" y="149683"/>
          <a:ext cx="5095708" cy="3184817"/>
        </a:xfrm>
        <a:prstGeom prst="swooshArrow">
          <a:avLst>
            <a:gd name="adj1" fmla="val 25000"/>
            <a:gd name="adj2" fmla="val 2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AB4706-EEED-4E74-AB83-3343347803AE}">
      <dsp:nvSpPr>
        <dsp:cNvPr id="0" name=""/>
        <dsp:cNvSpPr/>
      </dsp:nvSpPr>
      <dsp:spPr>
        <a:xfrm>
          <a:off x="647154" y="2347844"/>
          <a:ext cx="132488" cy="132488"/>
        </a:xfrm>
        <a:prstGeom prst="ellipse">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81A5BE-3789-4F6E-9F91-1CC3291621D8}">
      <dsp:nvSpPr>
        <dsp:cNvPr id="0" name=""/>
        <dsp:cNvSpPr/>
      </dsp:nvSpPr>
      <dsp:spPr>
        <a:xfrm>
          <a:off x="713399" y="2414088"/>
          <a:ext cx="1187299" cy="920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203" tIns="0" rIns="0" bIns="0" numCol="1" spcCol="1270" anchor="t" anchorCtr="0">
          <a:noAutofit/>
        </a:bodyPr>
        <a:lstStyle/>
        <a:p>
          <a:pPr marL="0" lvl="0" indent="0" algn="l" defTabSz="1333500">
            <a:lnSpc>
              <a:spcPct val="90000"/>
            </a:lnSpc>
            <a:spcBef>
              <a:spcPct val="0"/>
            </a:spcBef>
            <a:spcAft>
              <a:spcPct val="35000"/>
            </a:spcAft>
            <a:buNone/>
          </a:pPr>
          <a:r>
            <a:rPr lang="en-US" sz="3000" kern="1200" dirty="0"/>
            <a:t>Gather data</a:t>
          </a:r>
        </a:p>
      </dsp:txBody>
      <dsp:txXfrm>
        <a:off x="713399" y="2414088"/>
        <a:ext cx="1187299" cy="920412"/>
      </dsp:txXfrm>
    </dsp:sp>
    <dsp:sp modelId="{B40DB161-323C-4F76-8D3B-CB5DA3E29C1A}">
      <dsp:nvSpPr>
        <dsp:cNvPr id="0" name=""/>
        <dsp:cNvSpPr/>
      </dsp:nvSpPr>
      <dsp:spPr>
        <a:xfrm>
          <a:off x="1816619" y="1482210"/>
          <a:ext cx="239498" cy="239498"/>
        </a:xfrm>
        <a:prstGeom prst="ellipse">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1D8396-5899-4961-869F-02EBDFFFCBCD}">
      <dsp:nvSpPr>
        <dsp:cNvPr id="0" name=""/>
        <dsp:cNvSpPr/>
      </dsp:nvSpPr>
      <dsp:spPr>
        <a:xfrm>
          <a:off x="1936369" y="1601960"/>
          <a:ext cx="1222969" cy="1732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6905" tIns="0" rIns="0" bIns="0" numCol="1" spcCol="1270" anchor="t" anchorCtr="0">
          <a:noAutofit/>
        </a:bodyPr>
        <a:lstStyle/>
        <a:p>
          <a:pPr marL="0" lvl="0" indent="0" algn="l" defTabSz="1333500">
            <a:lnSpc>
              <a:spcPct val="90000"/>
            </a:lnSpc>
            <a:spcBef>
              <a:spcPct val="0"/>
            </a:spcBef>
            <a:spcAft>
              <a:spcPct val="35000"/>
            </a:spcAft>
            <a:buNone/>
          </a:pPr>
          <a:r>
            <a:rPr lang="en-US" sz="3000" kern="1200" dirty="0"/>
            <a:t>Discuss results</a:t>
          </a:r>
        </a:p>
      </dsp:txBody>
      <dsp:txXfrm>
        <a:off x="1936369" y="1601960"/>
        <a:ext cx="1222969" cy="1732540"/>
      </dsp:txXfrm>
    </dsp:sp>
    <dsp:sp modelId="{D5460588-468C-4E1A-B6E5-BB3A71835D7D}">
      <dsp:nvSpPr>
        <dsp:cNvPr id="0" name=""/>
        <dsp:cNvSpPr/>
      </dsp:nvSpPr>
      <dsp:spPr>
        <a:xfrm>
          <a:off x="3223035" y="955442"/>
          <a:ext cx="331221" cy="331221"/>
        </a:xfrm>
        <a:prstGeom prst="ellipse">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8B632C-C030-4C81-8233-43B02CFADCF6}">
      <dsp:nvSpPr>
        <dsp:cNvPr id="0" name=""/>
        <dsp:cNvSpPr/>
      </dsp:nvSpPr>
      <dsp:spPr>
        <a:xfrm>
          <a:off x="3388645" y="1121052"/>
          <a:ext cx="1222969" cy="2213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507" tIns="0" rIns="0" bIns="0" numCol="1" spcCol="1270" anchor="t" anchorCtr="0">
          <a:noAutofit/>
        </a:bodyPr>
        <a:lstStyle/>
        <a:p>
          <a:pPr marL="0" lvl="0" indent="0" algn="l" defTabSz="1333500">
            <a:lnSpc>
              <a:spcPct val="90000"/>
            </a:lnSpc>
            <a:spcBef>
              <a:spcPct val="0"/>
            </a:spcBef>
            <a:spcAft>
              <a:spcPct val="35000"/>
            </a:spcAft>
            <a:buNone/>
          </a:pPr>
          <a:r>
            <a:rPr lang="en-US" sz="3000" kern="1200"/>
            <a:t>Plan action</a:t>
          </a:r>
          <a:endParaRPr lang="en-US" sz="3000" kern="1200" dirty="0"/>
        </a:p>
      </dsp:txBody>
      <dsp:txXfrm>
        <a:off x="3388645" y="1121052"/>
        <a:ext cx="1222969" cy="22134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65016-CC58-4066-BB64-B579199E85BE}">
      <dsp:nvSpPr>
        <dsp:cNvPr id="0" name=""/>
        <dsp:cNvSpPr/>
      </dsp:nvSpPr>
      <dsp:spPr>
        <a:xfrm>
          <a:off x="2088" y="1331890"/>
          <a:ext cx="2174999" cy="1793919"/>
        </a:xfrm>
        <a:prstGeom prst="roundRect">
          <a:avLst>
            <a:gd name="adj" fmla="val 10000"/>
          </a:avLst>
        </a:prstGeom>
        <a:solidFill>
          <a:schemeClr val="lt1">
            <a:alpha val="90000"/>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~15 minutes</a:t>
          </a:r>
        </a:p>
        <a:p>
          <a:pPr marL="171450" lvl="1" indent="-171450" algn="l" defTabSz="800100">
            <a:lnSpc>
              <a:spcPct val="90000"/>
            </a:lnSpc>
            <a:spcBef>
              <a:spcPct val="0"/>
            </a:spcBef>
            <a:spcAft>
              <a:spcPct val="15000"/>
            </a:spcAft>
            <a:buChar char="•"/>
          </a:pPr>
          <a:r>
            <a:rPr lang="en-US" sz="1800" kern="1200" dirty="0"/>
            <a:t>Students complete survey</a:t>
          </a:r>
        </a:p>
        <a:p>
          <a:pPr marL="171450" lvl="1" indent="-171450" algn="l" defTabSz="800100">
            <a:lnSpc>
              <a:spcPct val="90000"/>
            </a:lnSpc>
            <a:spcBef>
              <a:spcPct val="0"/>
            </a:spcBef>
            <a:spcAft>
              <a:spcPct val="15000"/>
            </a:spcAft>
            <a:buChar char="•"/>
          </a:pPr>
          <a:r>
            <a:rPr lang="en-US" sz="1800" kern="1200" dirty="0"/>
            <a:t>In-class or assignment</a:t>
          </a:r>
        </a:p>
      </dsp:txBody>
      <dsp:txXfrm>
        <a:off x="43371" y="1373173"/>
        <a:ext cx="2092433" cy="1326942"/>
      </dsp:txXfrm>
    </dsp:sp>
    <dsp:sp modelId="{81B8BC6D-A256-4276-BEA7-D9A7FFDC2F16}">
      <dsp:nvSpPr>
        <dsp:cNvPr id="0" name=""/>
        <dsp:cNvSpPr/>
      </dsp:nvSpPr>
      <dsp:spPr>
        <a:xfrm>
          <a:off x="1196359" y="1658504"/>
          <a:ext cx="2547298" cy="2547298"/>
        </a:xfrm>
        <a:prstGeom prst="leftCircularArrow">
          <a:avLst>
            <a:gd name="adj1" fmla="val 3734"/>
            <a:gd name="adj2" fmla="val 465896"/>
            <a:gd name="adj3" fmla="val 2241407"/>
            <a:gd name="adj4" fmla="val 9024489"/>
            <a:gd name="adj5" fmla="val 435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8001A71-51B4-48D3-B5D2-7C5F2634B177}">
      <dsp:nvSpPr>
        <dsp:cNvPr id="0" name=""/>
        <dsp:cNvSpPr/>
      </dsp:nvSpPr>
      <dsp:spPr>
        <a:xfrm>
          <a:off x="485421" y="2741398"/>
          <a:ext cx="1933332" cy="76882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ISSAQ-SS</a:t>
          </a:r>
        </a:p>
      </dsp:txBody>
      <dsp:txXfrm>
        <a:off x="507939" y="2763916"/>
        <a:ext cx="1888296" cy="723786"/>
      </dsp:txXfrm>
    </dsp:sp>
    <dsp:sp modelId="{6EC6933F-A737-4B28-8604-C7F469F00EE8}">
      <dsp:nvSpPr>
        <dsp:cNvPr id="0" name=""/>
        <dsp:cNvSpPr/>
      </dsp:nvSpPr>
      <dsp:spPr>
        <a:xfrm>
          <a:off x="2871679" y="1331890"/>
          <a:ext cx="2174999" cy="1793919"/>
        </a:xfrm>
        <a:prstGeom prst="roundRect">
          <a:avLst>
            <a:gd name="adj" fmla="val 10000"/>
          </a:avLst>
        </a:prstGeom>
        <a:solidFill>
          <a:schemeClr val="lt1">
            <a:alpha val="90000"/>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Receive directly or in-class</a:t>
          </a:r>
        </a:p>
        <a:p>
          <a:pPr marL="228600" lvl="1" indent="-228600" algn="l" defTabSz="889000">
            <a:lnSpc>
              <a:spcPct val="90000"/>
            </a:lnSpc>
            <a:spcBef>
              <a:spcPct val="0"/>
            </a:spcBef>
            <a:spcAft>
              <a:spcPct val="15000"/>
            </a:spcAft>
            <a:buChar char="•"/>
          </a:pPr>
          <a:r>
            <a:rPr lang="en-US" sz="2000" kern="1200" dirty="0"/>
            <a:t>GROWTH MINDSET</a:t>
          </a:r>
        </a:p>
      </dsp:txBody>
      <dsp:txXfrm>
        <a:off x="2912962" y="1757584"/>
        <a:ext cx="2092433" cy="1326942"/>
      </dsp:txXfrm>
    </dsp:sp>
    <dsp:sp modelId="{1C9E480F-07BA-460C-906A-85DBDC0C41FF}">
      <dsp:nvSpPr>
        <dsp:cNvPr id="0" name=""/>
        <dsp:cNvSpPr/>
      </dsp:nvSpPr>
      <dsp:spPr>
        <a:xfrm>
          <a:off x="4047825" y="181559"/>
          <a:ext cx="2825215" cy="2825215"/>
        </a:xfrm>
        <a:prstGeom prst="circularArrow">
          <a:avLst>
            <a:gd name="adj1" fmla="val 3367"/>
            <a:gd name="adj2" fmla="val 416396"/>
            <a:gd name="adj3" fmla="val 19408094"/>
            <a:gd name="adj4" fmla="val 12575511"/>
            <a:gd name="adj5" fmla="val 3928"/>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A2D6134-CF45-4318-BC1A-968FBD9A32DD}">
      <dsp:nvSpPr>
        <dsp:cNvPr id="0" name=""/>
        <dsp:cNvSpPr/>
      </dsp:nvSpPr>
      <dsp:spPr>
        <a:xfrm>
          <a:off x="3355012" y="947478"/>
          <a:ext cx="1933332" cy="76882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Receive report</a:t>
          </a:r>
        </a:p>
      </dsp:txBody>
      <dsp:txXfrm>
        <a:off x="3377530" y="969996"/>
        <a:ext cx="1888296" cy="723786"/>
      </dsp:txXfrm>
    </dsp:sp>
    <dsp:sp modelId="{270E4CA4-4E5D-4D62-A70A-568F6EC2177E}">
      <dsp:nvSpPr>
        <dsp:cNvPr id="0" name=""/>
        <dsp:cNvSpPr/>
      </dsp:nvSpPr>
      <dsp:spPr>
        <a:xfrm>
          <a:off x="5741270" y="1331890"/>
          <a:ext cx="2174999" cy="1793919"/>
        </a:xfrm>
        <a:prstGeom prst="roundRect">
          <a:avLst>
            <a:gd name="adj" fmla="val 10000"/>
          </a:avLst>
        </a:prstGeom>
        <a:solidFill>
          <a:schemeClr val="lt1">
            <a:alpha val="9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In-class </a:t>
          </a:r>
        </a:p>
        <a:p>
          <a:pPr marL="228600" lvl="1" indent="-228600" algn="l" defTabSz="1066800">
            <a:lnSpc>
              <a:spcPct val="90000"/>
            </a:lnSpc>
            <a:spcBef>
              <a:spcPct val="0"/>
            </a:spcBef>
            <a:spcAft>
              <a:spcPct val="15000"/>
            </a:spcAft>
            <a:buChar char="•"/>
          </a:pPr>
          <a:r>
            <a:rPr lang="en-US" sz="2400" kern="1200" dirty="0"/>
            <a:t>w/advisor?</a:t>
          </a:r>
        </a:p>
      </dsp:txBody>
      <dsp:txXfrm>
        <a:off x="5782553" y="1373173"/>
        <a:ext cx="2092433" cy="1326942"/>
      </dsp:txXfrm>
    </dsp:sp>
    <dsp:sp modelId="{510D7951-F5B7-487E-AD6E-7E36362957C8}">
      <dsp:nvSpPr>
        <dsp:cNvPr id="0" name=""/>
        <dsp:cNvSpPr/>
      </dsp:nvSpPr>
      <dsp:spPr>
        <a:xfrm>
          <a:off x="6935541" y="1658504"/>
          <a:ext cx="2547298" cy="2547298"/>
        </a:xfrm>
        <a:prstGeom prst="leftCircularArrow">
          <a:avLst>
            <a:gd name="adj1" fmla="val 3734"/>
            <a:gd name="adj2" fmla="val 465896"/>
            <a:gd name="adj3" fmla="val 2241407"/>
            <a:gd name="adj4" fmla="val 9024489"/>
            <a:gd name="adj5" fmla="val 435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FD1C41-B853-4A54-A351-92800976A01D}">
      <dsp:nvSpPr>
        <dsp:cNvPr id="0" name=""/>
        <dsp:cNvSpPr/>
      </dsp:nvSpPr>
      <dsp:spPr>
        <a:xfrm>
          <a:off x="6224603" y="2741398"/>
          <a:ext cx="1933332" cy="768822"/>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Discuss results</a:t>
          </a:r>
        </a:p>
      </dsp:txBody>
      <dsp:txXfrm>
        <a:off x="6247121" y="2763916"/>
        <a:ext cx="1888296" cy="723786"/>
      </dsp:txXfrm>
    </dsp:sp>
    <dsp:sp modelId="{5BAB87B5-C7B4-4566-B909-1C6994503EE7}">
      <dsp:nvSpPr>
        <dsp:cNvPr id="0" name=""/>
        <dsp:cNvSpPr/>
      </dsp:nvSpPr>
      <dsp:spPr>
        <a:xfrm>
          <a:off x="8610861" y="1331890"/>
          <a:ext cx="2174999" cy="1793919"/>
        </a:xfrm>
        <a:prstGeom prst="roundRect">
          <a:avLst>
            <a:gd name="adj" fmla="val 10000"/>
          </a:avLst>
        </a:prstGeom>
        <a:solidFill>
          <a:schemeClr val="lt1">
            <a:alpha val="90000"/>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n-US" sz="2000" kern="1200"/>
            <a:t>Agreement</a:t>
          </a:r>
          <a:endParaRPr lang="en-US" sz="2000" kern="1200" dirty="0"/>
        </a:p>
        <a:p>
          <a:pPr marL="228600" lvl="1" indent="-228600" algn="l" defTabSz="889000">
            <a:lnSpc>
              <a:spcPct val="90000"/>
            </a:lnSpc>
            <a:spcBef>
              <a:spcPct val="0"/>
            </a:spcBef>
            <a:spcAft>
              <a:spcPct val="15000"/>
            </a:spcAft>
            <a:buChar char="•"/>
          </a:pPr>
          <a:r>
            <a:rPr lang="en-US" sz="2000" kern="1200" dirty="0"/>
            <a:t>Strengths/opportunities</a:t>
          </a:r>
        </a:p>
        <a:p>
          <a:pPr marL="228600" lvl="1" indent="-228600" algn="l" defTabSz="889000">
            <a:lnSpc>
              <a:spcPct val="90000"/>
            </a:lnSpc>
            <a:spcBef>
              <a:spcPct val="0"/>
            </a:spcBef>
            <a:spcAft>
              <a:spcPct val="15000"/>
            </a:spcAft>
            <a:buChar char="•"/>
          </a:pPr>
          <a:r>
            <a:rPr lang="en-US" sz="2000" kern="1200" dirty="0"/>
            <a:t>Plan of action</a:t>
          </a:r>
        </a:p>
      </dsp:txBody>
      <dsp:txXfrm>
        <a:off x="8652144" y="1757584"/>
        <a:ext cx="2092433" cy="1326942"/>
      </dsp:txXfrm>
    </dsp:sp>
    <dsp:sp modelId="{518D1156-6D6A-4C54-9E05-7D060C4B724B}">
      <dsp:nvSpPr>
        <dsp:cNvPr id="0" name=""/>
        <dsp:cNvSpPr/>
      </dsp:nvSpPr>
      <dsp:spPr>
        <a:xfrm>
          <a:off x="9094194" y="947478"/>
          <a:ext cx="1933332" cy="76882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Reflection</a:t>
          </a:r>
        </a:p>
      </dsp:txBody>
      <dsp:txXfrm>
        <a:off x="9116712" y="969996"/>
        <a:ext cx="1888296" cy="7237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F9399-EAAF-4018-99CD-A27EF45F527D}">
      <dsp:nvSpPr>
        <dsp:cNvPr id="0" name=""/>
        <dsp:cNvSpPr/>
      </dsp:nvSpPr>
      <dsp:spPr>
        <a:xfrm>
          <a:off x="4940" y="764349"/>
          <a:ext cx="2160239" cy="129614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Font typeface="+mj-lt"/>
            <a:buNone/>
          </a:pPr>
          <a:r>
            <a:rPr lang="en-US" sz="3000" kern="1200" dirty="0">
              <a:effectLst/>
              <a:ea typeface="Aptos" panose="020B0004020202020204" pitchFamily="34" charset="0"/>
              <a:cs typeface="Times New Roman" panose="02020603050405020304" pitchFamily="18" charset="0"/>
            </a:rPr>
            <a:t>What resonates?</a:t>
          </a:r>
          <a:endParaRPr lang="en-US" sz="3000" kern="1200" dirty="0"/>
        </a:p>
      </dsp:txBody>
      <dsp:txXfrm>
        <a:off x="42903" y="802312"/>
        <a:ext cx="2084313" cy="1220217"/>
      </dsp:txXfrm>
    </dsp:sp>
    <dsp:sp modelId="{E5F2278B-BBF6-4638-99F0-27CE086F214E}">
      <dsp:nvSpPr>
        <dsp:cNvPr id="0" name=""/>
        <dsp:cNvSpPr/>
      </dsp:nvSpPr>
      <dsp:spPr>
        <a:xfrm>
          <a:off x="2381204" y="1144551"/>
          <a:ext cx="457970" cy="53573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381204" y="1251699"/>
        <a:ext cx="320579" cy="321443"/>
      </dsp:txXfrm>
    </dsp:sp>
    <dsp:sp modelId="{10E5D8AB-1BA6-4A8C-9BEC-C9E6CE220DE8}">
      <dsp:nvSpPr>
        <dsp:cNvPr id="0" name=""/>
        <dsp:cNvSpPr/>
      </dsp:nvSpPr>
      <dsp:spPr>
        <a:xfrm>
          <a:off x="3029276" y="764349"/>
          <a:ext cx="2160239" cy="129614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ea typeface="Aptos" panose="020B0004020202020204" pitchFamily="34" charset="0"/>
              <a:cs typeface="Times New Roman" panose="02020603050405020304" pitchFamily="18" charset="0"/>
            </a:rPr>
            <a:t>What doesn’t?</a:t>
          </a:r>
        </a:p>
      </dsp:txBody>
      <dsp:txXfrm>
        <a:off x="3067239" y="802312"/>
        <a:ext cx="2084313" cy="1220217"/>
      </dsp:txXfrm>
    </dsp:sp>
    <dsp:sp modelId="{27BA2C6A-27E7-459B-9882-13C5173E116C}">
      <dsp:nvSpPr>
        <dsp:cNvPr id="0" name=""/>
        <dsp:cNvSpPr/>
      </dsp:nvSpPr>
      <dsp:spPr>
        <a:xfrm>
          <a:off x="5405540" y="1144551"/>
          <a:ext cx="457970" cy="53573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05540" y="1251699"/>
        <a:ext cx="320579" cy="321443"/>
      </dsp:txXfrm>
    </dsp:sp>
    <dsp:sp modelId="{B3F9DD74-4FE9-4E8F-9167-A6657B73D540}">
      <dsp:nvSpPr>
        <dsp:cNvPr id="0" name=""/>
        <dsp:cNvSpPr/>
      </dsp:nvSpPr>
      <dsp:spPr>
        <a:xfrm>
          <a:off x="6053612" y="764349"/>
          <a:ext cx="2160239" cy="129614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ea typeface="Aptos" panose="020B0004020202020204" pitchFamily="34" charset="0"/>
              <a:cs typeface="Times New Roman" panose="02020603050405020304" pitchFamily="18" charset="0"/>
            </a:rPr>
            <a:t>Strengths? + meaning</a:t>
          </a:r>
        </a:p>
      </dsp:txBody>
      <dsp:txXfrm>
        <a:off x="6091575" y="802312"/>
        <a:ext cx="2084313" cy="1220217"/>
      </dsp:txXfrm>
    </dsp:sp>
    <dsp:sp modelId="{D590F31F-DDE0-4ED6-8D4A-3A69A193851E}">
      <dsp:nvSpPr>
        <dsp:cNvPr id="0" name=""/>
        <dsp:cNvSpPr/>
      </dsp:nvSpPr>
      <dsp:spPr>
        <a:xfrm>
          <a:off x="8429876" y="1144551"/>
          <a:ext cx="457970" cy="53573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8429876" y="1251699"/>
        <a:ext cx="320579" cy="321443"/>
      </dsp:txXfrm>
    </dsp:sp>
    <dsp:sp modelId="{4EC05D03-B707-4895-8947-5DFDD7B3ABDE}">
      <dsp:nvSpPr>
        <dsp:cNvPr id="0" name=""/>
        <dsp:cNvSpPr/>
      </dsp:nvSpPr>
      <dsp:spPr>
        <a:xfrm>
          <a:off x="9077948" y="764349"/>
          <a:ext cx="2160239" cy="1296143"/>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effectLst/>
              <a:ea typeface="Aptos" panose="020B0004020202020204" pitchFamily="34" charset="0"/>
              <a:cs typeface="Times New Roman" panose="02020603050405020304" pitchFamily="18" charset="0"/>
            </a:rPr>
            <a:t>Challenges? + meaning</a:t>
          </a:r>
        </a:p>
      </dsp:txBody>
      <dsp:txXfrm>
        <a:off x="9115911" y="802312"/>
        <a:ext cx="2084313" cy="12202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8F9399-EAAF-4018-99CD-A27EF45F527D}">
      <dsp:nvSpPr>
        <dsp:cNvPr id="0" name=""/>
        <dsp:cNvSpPr/>
      </dsp:nvSpPr>
      <dsp:spPr>
        <a:xfrm>
          <a:off x="4940" y="764349"/>
          <a:ext cx="2160239" cy="1296143"/>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Font typeface="+mj-lt"/>
            <a:buNone/>
          </a:pPr>
          <a:r>
            <a:rPr lang="en-US" sz="2700" kern="1200" dirty="0">
              <a:effectLst/>
              <a:ea typeface="Aptos" panose="020B0004020202020204" pitchFamily="34" charset="0"/>
              <a:cs typeface="Times New Roman" panose="02020603050405020304" pitchFamily="18" charset="0"/>
            </a:rPr>
            <a:t>Think back</a:t>
          </a:r>
          <a:endParaRPr lang="en-US" sz="2700" kern="1200" dirty="0"/>
        </a:p>
      </dsp:txBody>
      <dsp:txXfrm>
        <a:off x="42903" y="802312"/>
        <a:ext cx="2084313" cy="1220217"/>
      </dsp:txXfrm>
    </dsp:sp>
    <dsp:sp modelId="{E5F2278B-BBF6-4638-99F0-27CE086F214E}">
      <dsp:nvSpPr>
        <dsp:cNvPr id="0" name=""/>
        <dsp:cNvSpPr/>
      </dsp:nvSpPr>
      <dsp:spPr>
        <a:xfrm>
          <a:off x="2381204" y="1144551"/>
          <a:ext cx="457970" cy="5357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2381204" y="1251699"/>
        <a:ext cx="320579" cy="321443"/>
      </dsp:txXfrm>
    </dsp:sp>
    <dsp:sp modelId="{10E5D8AB-1BA6-4A8C-9BEC-C9E6CE220DE8}">
      <dsp:nvSpPr>
        <dsp:cNvPr id="0" name=""/>
        <dsp:cNvSpPr/>
      </dsp:nvSpPr>
      <dsp:spPr>
        <a:xfrm>
          <a:off x="3029276" y="764349"/>
          <a:ext cx="2160239" cy="1296143"/>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effectLst/>
              <a:ea typeface="Aptos" panose="020B0004020202020204" pitchFamily="34" charset="0"/>
              <a:cs typeface="Times New Roman" panose="02020603050405020304" pitchFamily="18" charset="0"/>
            </a:rPr>
            <a:t>Do overs</a:t>
          </a:r>
          <a:endParaRPr lang="en-US" sz="2700" kern="1200" dirty="0">
            <a:effectLst/>
            <a:ea typeface="Aptos" panose="020B0004020202020204" pitchFamily="34" charset="0"/>
            <a:cs typeface="Times New Roman" panose="02020603050405020304" pitchFamily="18" charset="0"/>
          </a:endParaRPr>
        </a:p>
      </dsp:txBody>
      <dsp:txXfrm>
        <a:off x="3067239" y="802312"/>
        <a:ext cx="2084313" cy="1220217"/>
      </dsp:txXfrm>
    </dsp:sp>
    <dsp:sp modelId="{27BA2C6A-27E7-459B-9882-13C5173E116C}">
      <dsp:nvSpPr>
        <dsp:cNvPr id="0" name=""/>
        <dsp:cNvSpPr/>
      </dsp:nvSpPr>
      <dsp:spPr>
        <a:xfrm>
          <a:off x="5405540" y="1144551"/>
          <a:ext cx="457970" cy="5357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405540" y="1251699"/>
        <a:ext cx="320579" cy="321443"/>
      </dsp:txXfrm>
    </dsp:sp>
    <dsp:sp modelId="{B3F9DD74-4FE9-4E8F-9167-A6657B73D540}">
      <dsp:nvSpPr>
        <dsp:cNvPr id="0" name=""/>
        <dsp:cNvSpPr/>
      </dsp:nvSpPr>
      <dsp:spPr>
        <a:xfrm>
          <a:off x="6053612" y="764349"/>
          <a:ext cx="2160239" cy="1296143"/>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effectLst/>
              <a:ea typeface="Aptos" panose="020B0004020202020204" pitchFamily="34" charset="0"/>
              <a:cs typeface="Times New Roman" panose="02020603050405020304" pitchFamily="18" charset="0"/>
            </a:rPr>
            <a:t>Double downs</a:t>
          </a:r>
        </a:p>
      </dsp:txBody>
      <dsp:txXfrm>
        <a:off x="6091575" y="802312"/>
        <a:ext cx="2084313" cy="1220217"/>
      </dsp:txXfrm>
    </dsp:sp>
    <dsp:sp modelId="{D590F31F-DDE0-4ED6-8D4A-3A69A193851E}">
      <dsp:nvSpPr>
        <dsp:cNvPr id="0" name=""/>
        <dsp:cNvSpPr/>
      </dsp:nvSpPr>
      <dsp:spPr>
        <a:xfrm>
          <a:off x="8429876" y="1144551"/>
          <a:ext cx="457970" cy="5357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429876" y="1251699"/>
        <a:ext cx="320579" cy="321443"/>
      </dsp:txXfrm>
    </dsp:sp>
    <dsp:sp modelId="{4EC05D03-B707-4895-8947-5DFDD7B3ABDE}">
      <dsp:nvSpPr>
        <dsp:cNvPr id="0" name=""/>
        <dsp:cNvSpPr/>
      </dsp:nvSpPr>
      <dsp:spPr>
        <a:xfrm>
          <a:off x="9077948" y="764349"/>
          <a:ext cx="2160239" cy="1296143"/>
        </a:xfrm>
        <a:prstGeom prst="roundRect">
          <a:avLst>
            <a:gd name="adj" fmla="val 10000"/>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effectLst/>
              <a:ea typeface="Aptos" panose="020B0004020202020204" pitchFamily="34" charset="0"/>
              <a:cs typeface="Times New Roman" panose="02020603050405020304" pitchFamily="18" charset="0"/>
            </a:rPr>
            <a:t>New strategies + resources</a:t>
          </a:r>
        </a:p>
      </dsp:txBody>
      <dsp:txXfrm>
        <a:off x="9115911" y="802312"/>
        <a:ext cx="2084313" cy="12202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FFF2B-BCB2-454A-BE70-11BA6D7A79B4}">
      <dsp:nvSpPr>
        <dsp:cNvPr id="0" name=""/>
        <dsp:cNvSpPr/>
      </dsp:nvSpPr>
      <dsp:spPr>
        <a:xfrm>
          <a:off x="3010" y="372230"/>
          <a:ext cx="1151718" cy="11517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C64A4EE-0E1B-4B7F-B7F5-5A590F2F8199}">
      <dsp:nvSpPr>
        <dsp:cNvPr id="0" name=""/>
        <dsp:cNvSpPr/>
      </dsp:nvSpPr>
      <dsp:spPr>
        <a:xfrm>
          <a:off x="3010" y="1650104"/>
          <a:ext cx="3290624" cy="91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a:t>Creating a reflection section/activity in your own FYE course</a:t>
          </a:r>
        </a:p>
      </dsp:txBody>
      <dsp:txXfrm>
        <a:off x="3010" y="1650104"/>
        <a:ext cx="3290624" cy="910063"/>
      </dsp:txXfrm>
    </dsp:sp>
    <dsp:sp modelId="{26EC09C8-22F3-4897-A005-DD93636F1131}">
      <dsp:nvSpPr>
        <dsp:cNvPr id="0" name=""/>
        <dsp:cNvSpPr/>
      </dsp:nvSpPr>
      <dsp:spPr>
        <a:xfrm>
          <a:off x="3010" y="2618844"/>
          <a:ext cx="3290624" cy="687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pPr>
          <a:r>
            <a:rPr lang="en-US" sz="1800" kern="1200"/>
            <a:t>Consider doing this based on an assessment that’s meaningful for your institution</a:t>
          </a:r>
        </a:p>
      </dsp:txBody>
      <dsp:txXfrm>
        <a:off x="3010" y="2618844"/>
        <a:ext cx="3290624" cy="687227"/>
      </dsp:txXfrm>
    </dsp:sp>
    <dsp:sp modelId="{1775FDF0-3E3F-43C0-9C1C-2003732B50F1}">
      <dsp:nvSpPr>
        <dsp:cNvPr id="0" name=""/>
        <dsp:cNvSpPr/>
      </dsp:nvSpPr>
      <dsp:spPr>
        <a:xfrm>
          <a:off x="3869495" y="372230"/>
          <a:ext cx="1151718" cy="11517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6E9EF82-A5E1-47E7-B504-64BA1D82E7DF}">
      <dsp:nvSpPr>
        <dsp:cNvPr id="0" name=""/>
        <dsp:cNvSpPr/>
      </dsp:nvSpPr>
      <dsp:spPr>
        <a:xfrm>
          <a:off x="3869495" y="1650104"/>
          <a:ext cx="3290624" cy="91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a:t>Integrating reflection activities into advising</a:t>
          </a:r>
        </a:p>
      </dsp:txBody>
      <dsp:txXfrm>
        <a:off x="3869495" y="1650104"/>
        <a:ext cx="3290624" cy="910063"/>
      </dsp:txXfrm>
    </dsp:sp>
    <dsp:sp modelId="{0728D193-F081-4E80-B560-10656744AEE2}">
      <dsp:nvSpPr>
        <dsp:cNvPr id="0" name=""/>
        <dsp:cNvSpPr/>
      </dsp:nvSpPr>
      <dsp:spPr>
        <a:xfrm>
          <a:off x="3869495" y="2618844"/>
          <a:ext cx="3290624" cy="687227"/>
        </a:xfrm>
        <a:prstGeom prst="rect">
          <a:avLst/>
        </a:prstGeom>
        <a:noFill/>
        <a:ln>
          <a:noFill/>
        </a:ln>
        <a:effectLst/>
      </dsp:spPr>
      <dsp:style>
        <a:lnRef idx="0">
          <a:scrgbClr r="0" g="0" b="0"/>
        </a:lnRef>
        <a:fillRef idx="0">
          <a:scrgbClr r="0" g="0" b="0"/>
        </a:fillRef>
        <a:effectRef idx="0">
          <a:scrgbClr r="0" g="0" b="0"/>
        </a:effectRef>
        <a:fontRef idx="minor"/>
      </dsp:style>
    </dsp:sp>
    <dsp:sp modelId="{56E37B19-15CD-4A5E-B219-F1698348481B}">
      <dsp:nvSpPr>
        <dsp:cNvPr id="0" name=""/>
        <dsp:cNvSpPr/>
      </dsp:nvSpPr>
      <dsp:spPr>
        <a:xfrm>
          <a:off x="7735979" y="372230"/>
          <a:ext cx="1151718" cy="11517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0B517EC-A3B4-4005-B003-D2764812242D}">
      <dsp:nvSpPr>
        <dsp:cNvPr id="0" name=""/>
        <dsp:cNvSpPr/>
      </dsp:nvSpPr>
      <dsp:spPr>
        <a:xfrm>
          <a:off x="7735979" y="1650104"/>
          <a:ext cx="3290624" cy="910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defRPr b="1"/>
          </a:pPr>
          <a:r>
            <a:rPr lang="en-US" sz="2400" kern="1200"/>
            <a:t>Integrating success-based writing activities into gateway writing courses</a:t>
          </a:r>
        </a:p>
      </dsp:txBody>
      <dsp:txXfrm>
        <a:off x="7735979" y="1650104"/>
        <a:ext cx="3290624" cy="910063"/>
      </dsp:txXfrm>
    </dsp:sp>
    <dsp:sp modelId="{736775B2-105F-4864-B405-B101B057032E}">
      <dsp:nvSpPr>
        <dsp:cNvPr id="0" name=""/>
        <dsp:cNvSpPr/>
      </dsp:nvSpPr>
      <dsp:spPr>
        <a:xfrm>
          <a:off x="7735979" y="2618844"/>
          <a:ext cx="3290624" cy="687227"/>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86A414-27A2-4D0A-A675-D25746A2C265}">
      <dsp:nvSpPr>
        <dsp:cNvPr id="0" name=""/>
        <dsp:cNvSpPr/>
      </dsp:nvSpPr>
      <dsp:spPr>
        <a:xfrm>
          <a:off x="0" y="283076"/>
          <a:ext cx="4648200" cy="4648200"/>
        </a:xfrm>
        <a:prstGeom prst="ellipse">
          <a:avLst/>
        </a:prstGeom>
        <a:solidFill>
          <a:schemeClr val="accent2">
            <a:shade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Results</a:t>
          </a:r>
          <a:endParaRPr lang="en-US" sz="1600" kern="1200" dirty="0"/>
        </a:p>
      </dsp:txBody>
      <dsp:txXfrm>
        <a:off x="1452562" y="515486"/>
        <a:ext cx="1743075" cy="464820"/>
      </dsp:txXfrm>
    </dsp:sp>
    <dsp:sp modelId="{9E6A6CBA-6F31-4984-A24F-3F5C7F436D0B}">
      <dsp:nvSpPr>
        <dsp:cNvPr id="0" name=""/>
        <dsp:cNvSpPr/>
      </dsp:nvSpPr>
      <dsp:spPr>
        <a:xfrm>
          <a:off x="348614" y="925829"/>
          <a:ext cx="3950970" cy="3950970"/>
        </a:xfrm>
        <a:prstGeom prst="ellipse">
          <a:avLst/>
        </a:prstGeom>
        <a:solidFill>
          <a:schemeClr val="accent2">
            <a:shade val="50000"/>
            <a:hueOff val="-134647"/>
            <a:satOff val="-35038"/>
            <a:lumOff val="2488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Behavior</a:t>
          </a:r>
          <a:endParaRPr lang="en-US" sz="1600" kern="1200" dirty="0"/>
        </a:p>
      </dsp:txBody>
      <dsp:txXfrm>
        <a:off x="1472172" y="1153010"/>
        <a:ext cx="1703855" cy="454361"/>
      </dsp:txXfrm>
    </dsp:sp>
    <dsp:sp modelId="{4DF925D7-DB21-4993-B4EE-9B196A230958}">
      <dsp:nvSpPr>
        <dsp:cNvPr id="0" name=""/>
        <dsp:cNvSpPr/>
      </dsp:nvSpPr>
      <dsp:spPr>
        <a:xfrm>
          <a:off x="697230" y="1623059"/>
          <a:ext cx="3253740" cy="3253740"/>
        </a:xfrm>
        <a:prstGeom prst="ellipse">
          <a:avLst/>
        </a:prstGeom>
        <a:solidFill>
          <a:schemeClr val="accent2">
            <a:shade val="50000"/>
            <a:hueOff val="-269294"/>
            <a:satOff val="-70077"/>
            <a:lumOff val="497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Learning</a:t>
          </a:r>
        </a:p>
      </dsp:txBody>
      <dsp:txXfrm>
        <a:off x="1482194" y="1847568"/>
        <a:ext cx="1683810" cy="449016"/>
      </dsp:txXfrm>
    </dsp:sp>
    <dsp:sp modelId="{E352FDF3-8C09-41BE-9894-B24AD1F9D485}">
      <dsp:nvSpPr>
        <dsp:cNvPr id="0" name=""/>
        <dsp:cNvSpPr/>
      </dsp:nvSpPr>
      <dsp:spPr>
        <a:xfrm>
          <a:off x="1045844" y="2320289"/>
          <a:ext cx="2556510" cy="2556510"/>
        </a:xfrm>
        <a:prstGeom prst="ellipse">
          <a:avLst/>
        </a:prstGeom>
        <a:solidFill>
          <a:schemeClr val="accent2">
            <a:shade val="50000"/>
            <a:hueOff val="-269294"/>
            <a:satOff val="-70077"/>
            <a:lumOff val="497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Reactions</a:t>
          </a:r>
        </a:p>
      </dsp:txBody>
      <dsp:txXfrm>
        <a:off x="1633842" y="2550375"/>
        <a:ext cx="1380515" cy="460171"/>
      </dsp:txXfrm>
    </dsp:sp>
    <dsp:sp modelId="{145EC155-2CBB-4035-85FE-ABF421D16323}">
      <dsp:nvSpPr>
        <dsp:cNvPr id="0" name=""/>
        <dsp:cNvSpPr/>
      </dsp:nvSpPr>
      <dsp:spPr>
        <a:xfrm>
          <a:off x="1394460" y="3017519"/>
          <a:ext cx="1859280" cy="1859280"/>
        </a:xfrm>
        <a:prstGeom prst="ellipse">
          <a:avLst/>
        </a:prstGeom>
        <a:solidFill>
          <a:schemeClr val="accent2">
            <a:shade val="50000"/>
            <a:hueOff val="-134647"/>
            <a:satOff val="-35038"/>
            <a:lumOff val="2488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The Program</a:t>
          </a:r>
        </a:p>
      </dsp:txBody>
      <dsp:txXfrm>
        <a:off x="1666745" y="3482339"/>
        <a:ext cx="1314709" cy="929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EB092-F49B-43C7-B315-BEA1A5F73AF1}">
      <dsp:nvSpPr>
        <dsp:cNvPr id="0" name=""/>
        <dsp:cNvSpPr/>
      </dsp:nvSpPr>
      <dsp:spPr>
        <a:xfrm>
          <a:off x="1059193" y="0"/>
          <a:ext cx="8788600" cy="549287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120BA2-C771-4FF7-B4EE-55AB9086B7BD}">
      <dsp:nvSpPr>
        <dsp:cNvPr id="0" name=""/>
        <dsp:cNvSpPr/>
      </dsp:nvSpPr>
      <dsp:spPr>
        <a:xfrm>
          <a:off x="2175345" y="3791182"/>
          <a:ext cx="228503" cy="228503"/>
        </a:xfrm>
        <a:prstGeom prst="ellipse">
          <a:avLst/>
        </a:prstGeom>
        <a:no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ECFC8FB-F673-491F-91AA-04BD06E5BD36}">
      <dsp:nvSpPr>
        <dsp:cNvPr id="0" name=""/>
        <dsp:cNvSpPr/>
      </dsp:nvSpPr>
      <dsp:spPr>
        <a:xfrm>
          <a:off x="2476719" y="4126040"/>
          <a:ext cx="3950466" cy="752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079"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Individual student interactions</a:t>
          </a:r>
        </a:p>
      </dsp:txBody>
      <dsp:txXfrm>
        <a:off x="2476719" y="4126040"/>
        <a:ext cx="3950466" cy="752351"/>
      </dsp:txXfrm>
    </dsp:sp>
    <dsp:sp modelId="{F4AF0DBA-A67D-432A-91D3-0070E85D2963}">
      <dsp:nvSpPr>
        <dsp:cNvPr id="0" name=""/>
        <dsp:cNvSpPr/>
      </dsp:nvSpPr>
      <dsp:spPr>
        <a:xfrm>
          <a:off x="4192328" y="2298218"/>
          <a:ext cx="413064" cy="413064"/>
        </a:xfrm>
        <a:prstGeom prst="ellipse">
          <a:avLst/>
        </a:prstGeom>
        <a:no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239FD88-7E33-45AE-8456-1BAAC773721D}">
      <dsp:nvSpPr>
        <dsp:cNvPr id="0" name=""/>
        <dsp:cNvSpPr/>
      </dsp:nvSpPr>
      <dsp:spPr>
        <a:xfrm>
          <a:off x="4707351" y="2969583"/>
          <a:ext cx="3713211" cy="654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874"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Building programs to serve students at-scale</a:t>
          </a:r>
        </a:p>
      </dsp:txBody>
      <dsp:txXfrm>
        <a:off x="4707351" y="2969583"/>
        <a:ext cx="3713211" cy="654160"/>
      </dsp:txXfrm>
    </dsp:sp>
    <dsp:sp modelId="{FAA222DF-0C22-4548-97F9-8EEA38027237}">
      <dsp:nvSpPr>
        <dsp:cNvPr id="0" name=""/>
        <dsp:cNvSpPr/>
      </dsp:nvSpPr>
      <dsp:spPr>
        <a:xfrm>
          <a:off x="6617982" y="1389697"/>
          <a:ext cx="571259" cy="571259"/>
        </a:xfrm>
        <a:prstGeom prst="ellipse">
          <a:avLst/>
        </a:prstGeom>
        <a:no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428814D-EB75-4E99-81C3-6B9063D99B26}">
      <dsp:nvSpPr>
        <dsp:cNvPr id="0" name=""/>
        <dsp:cNvSpPr/>
      </dsp:nvSpPr>
      <dsp:spPr>
        <a:xfrm>
          <a:off x="6779687" y="2225225"/>
          <a:ext cx="4475499" cy="484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698"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Redesigning systems of holistic understanding and support</a:t>
          </a:r>
        </a:p>
      </dsp:txBody>
      <dsp:txXfrm>
        <a:off x="6779687" y="2225225"/>
        <a:ext cx="4475499" cy="48410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0.21667</cdr:x>
      <cdr:y>0.45</cdr:y>
    </cdr:from>
    <cdr:to>
      <cdr:x>0.41667</cdr:x>
      <cdr:y>0.78333</cdr:y>
    </cdr:to>
    <cdr:sp macro="" textlink="">
      <cdr:nvSpPr>
        <cdr:cNvPr id="2" name="TextBox 1">
          <a:extLst xmlns:a="http://schemas.openxmlformats.org/drawingml/2006/main">
            <a:ext uri="{FF2B5EF4-FFF2-40B4-BE49-F238E27FC236}">
              <a16:creationId xmlns:a16="http://schemas.microsoft.com/office/drawing/2014/main" id="{41264EA0-E9B7-48E7-7F24-B483FA423811}"/>
            </a:ext>
          </a:extLst>
        </cdr:cNvPr>
        <cdr:cNvSpPr txBox="1"/>
      </cdr:nvSpPr>
      <cdr:spPr>
        <a:xfrm xmlns:a="http://schemas.openxmlformats.org/drawingml/2006/main">
          <a:off x="990600" y="123444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407733-B7F9-4666-9654-86CC5DB94545}" type="datetimeFigureOut">
              <a:rPr lang="en-US" smtClean="0"/>
              <a:t>2/18/2026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EF4F5F-9D06-4BF0-B62D-4915A3A0FDDE}" type="slidenum">
              <a:rPr lang="en-US" smtClean="0"/>
              <a:t>‹#›</a:t>
            </a:fld>
            <a:endParaRPr lang="en-US"/>
          </a:p>
        </p:txBody>
      </p:sp>
    </p:spTree>
    <p:extLst>
      <p:ext uri="{BB962C8B-B14F-4D97-AF65-F5344CB8AC3E}">
        <p14:creationId xmlns:p14="http://schemas.microsoft.com/office/powerpoint/2010/main" val="110771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Student self-reflection is a powerful tool for engaging students in their own success. Through a structured process of identifying strengths and challenges, considering available supports, and creating an action plan, self-reflection fosters key mindsets central to a strong first-year experience (e.g., agency, help-seeking, growth mindset, self-efficacy). Drawing on an example reflection exercise implemented at several institutions nationwide, this session will explore (a) how to design an effective self-reflection activity, (b) strategies for integrating reflection into existing FYE initiatives, and (c) additional ways to incorporate reflection and feedback to strengthen FYE efforts.</a:t>
            </a:r>
          </a:p>
          <a:p>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E9658A-A7E8-4D57-9444-0F59E1C7CFA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1147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Amid many definitions, we describe noncognitive skills as the behavioral, motivational, emotional, and social components of student success. </a:t>
            </a:r>
          </a:p>
          <a:p>
            <a:endParaRPr lang="en-US" dirty="0"/>
          </a:p>
          <a:p>
            <a:r>
              <a:rPr lang="en-US" dirty="0"/>
              <a:t>In other words, noncognitive factors are to student success as learning outcomes are to academic affairs: they are the skills, strategies, and mindsets we know students “need” in order to learn, develop, and succeed. </a:t>
            </a:r>
          </a:p>
          <a:p>
            <a:endParaRPr lang="en-US" dirty="0"/>
          </a:p>
          <a:p>
            <a:r>
              <a:rPr lang="en-US" dirty="0"/>
              <a:t>When we view student success through the lens of noncognitive skills, it becomes clear that improving student success is not about more resources, its about the effective deployment of the resources we have – getting them to the </a:t>
            </a:r>
            <a:r>
              <a:rPr lang="en-US" i="1" dirty="0"/>
              <a:t>right </a:t>
            </a:r>
            <a:r>
              <a:rPr lang="en-US" dirty="0"/>
              <a:t>students at the </a:t>
            </a:r>
            <a:r>
              <a:rPr lang="en-US" i="1" dirty="0"/>
              <a:t>right time.</a:t>
            </a:r>
          </a:p>
          <a:p>
            <a:r>
              <a:rPr lang="en-US" i="1" dirty="0"/>
              <a:t>When is the right time? Why the first-year, of course</a:t>
            </a:r>
          </a:p>
          <a:p>
            <a:r>
              <a:rPr lang="en-US" i="1" dirty="0"/>
              <a:t>Who are the right students? </a:t>
            </a:r>
          </a:p>
          <a:p>
            <a:endParaRPr lang="en-US" dirty="0"/>
          </a:p>
          <a:p>
            <a:endParaRPr lang="en-US" dirty="0"/>
          </a:p>
          <a:p>
            <a:r>
              <a:rPr lang="en-US" dirty="0"/>
              <a:t>93 </a:t>
            </a:r>
            <a:r>
              <a:rPr lang="en-US" dirty="0" err="1"/>
              <a:t>noncog</a:t>
            </a:r>
            <a:endParaRPr lang="en-US" dirty="0"/>
          </a:p>
          <a:p>
            <a:r>
              <a:rPr lang="en-US" dirty="0"/>
              <a:t>16 other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C6C979-AEF5-3041-A22F-AAED459ED9E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51019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EF4F5F-9D06-4BF0-B62D-4915A3A0FDDE}" type="slidenum">
              <a:rPr lang="en-US" smtClean="0"/>
              <a:t>14</a:t>
            </a:fld>
            <a:endParaRPr lang="en-US"/>
          </a:p>
        </p:txBody>
      </p:sp>
    </p:spTree>
    <p:extLst>
      <p:ext uri="{BB962C8B-B14F-4D97-AF65-F5344CB8AC3E}">
        <p14:creationId xmlns:p14="http://schemas.microsoft.com/office/powerpoint/2010/main" val="312347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C6C979-AEF5-3041-A22F-AAED459ED9EE}" type="slidenum">
              <a:rPr lang="en-US" smtClean="0"/>
              <a:t>21</a:t>
            </a:fld>
            <a:endParaRPr lang="en-US"/>
          </a:p>
        </p:txBody>
      </p:sp>
    </p:spTree>
    <p:extLst>
      <p:ext uri="{BB962C8B-B14F-4D97-AF65-F5344CB8AC3E}">
        <p14:creationId xmlns:p14="http://schemas.microsoft.com/office/powerpoint/2010/main" val="1444203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b="1"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5E2190F-0E87-4E57-A5BC-B56D3D510294}" type="datetimeFigureOut">
              <a:rPr lang="en-US" smtClean="0"/>
              <a:t>2/18/2026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DB8E8E6-7968-4819-A5A1-446E7403FEDA}" type="slidenum">
              <a:rPr lang="en-US" smtClean="0"/>
              <a:t>‹#›</a:t>
            </a:fld>
            <a:endParaRPr lang="en-US"/>
          </a:p>
        </p:txBody>
      </p:sp>
      <p:pic>
        <p:nvPicPr>
          <p:cNvPr id="8" name="Picture 7">
            <a:extLst>
              <a:ext uri="{FF2B5EF4-FFF2-40B4-BE49-F238E27FC236}">
                <a16:creationId xmlns:a16="http://schemas.microsoft.com/office/drawing/2014/main" id="{41E5ED72-796E-D208-CE36-59C4C421683C}"/>
              </a:ext>
            </a:extLst>
          </p:cNvPr>
          <p:cNvPicPr>
            <a:picLocks noChangeAspect="1"/>
          </p:cNvPicPr>
          <p:nvPr/>
        </p:nvPicPr>
        <p:blipFill rotWithShape="1">
          <a:blip r:embed="rId2">
            <a:extLst>
              <a:ext uri="{28A0092B-C50C-407E-A947-70E740481C1C}">
                <a14:useLocalDpi xmlns:a14="http://schemas.microsoft.com/office/drawing/2010/main" val="0"/>
              </a:ext>
            </a:extLst>
          </a:blip>
          <a:srcRect t="34093" b="34965"/>
          <a:stretch/>
        </p:blipFill>
        <p:spPr>
          <a:xfrm>
            <a:off x="446534" y="646649"/>
            <a:ext cx="3211830" cy="600306"/>
          </a:xfrm>
          <a:prstGeom prst="rect">
            <a:avLst/>
          </a:prstGeom>
        </p:spPr>
      </p:pic>
    </p:spTree>
    <p:extLst>
      <p:ext uri="{BB962C8B-B14F-4D97-AF65-F5344CB8AC3E}">
        <p14:creationId xmlns:p14="http://schemas.microsoft.com/office/powerpoint/2010/main" val="204871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E2190F-0E87-4E57-A5BC-B56D3D510294}"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8E8E6-7968-4819-A5A1-446E7403FEDA}" type="slidenum">
              <a:rPr lang="en-US" smtClean="0"/>
              <a:t>‹#›</a:t>
            </a:fld>
            <a:endParaRPr lang="en-US"/>
          </a:p>
        </p:txBody>
      </p:sp>
    </p:spTree>
    <p:extLst>
      <p:ext uri="{BB962C8B-B14F-4D97-AF65-F5344CB8AC3E}">
        <p14:creationId xmlns:p14="http://schemas.microsoft.com/office/powerpoint/2010/main" val="217596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5E2190F-0E87-4E57-A5BC-B56D3D510294}" type="datetimeFigureOut">
              <a:rPr lang="en-US" smtClean="0"/>
              <a:t>2/18/2026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DB8E8E6-7968-4819-A5A1-446E7403FEDA}" type="slidenum">
              <a:rPr lang="en-US" smtClean="0"/>
              <a:t>‹#›</a:t>
            </a:fld>
            <a:endParaRPr lang="en-US"/>
          </a:p>
        </p:txBody>
      </p:sp>
    </p:spTree>
    <p:extLst>
      <p:ext uri="{BB962C8B-B14F-4D97-AF65-F5344CB8AC3E}">
        <p14:creationId xmlns:p14="http://schemas.microsoft.com/office/powerpoint/2010/main" val="195516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E2190F-0E87-4E57-A5BC-B56D3D510294}"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DDB8E8E6-7968-4819-A5A1-446E7403FEDA}" type="slidenum">
              <a:rPr lang="en-US" smtClean="0"/>
              <a:t>‹#›</a:t>
            </a:fld>
            <a:endParaRPr lang="en-US"/>
          </a:p>
        </p:txBody>
      </p:sp>
    </p:spTree>
    <p:extLst>
      <p:ext uri="{BB962C8B-B14F-4D97-AF65-F5344CB8AC3E}">
        <p14:creationId xmlns:p14="http://schemas.microsoft.com/office/powerpoint/2010/main" val="294003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B053D5-ADFB-93F2-9F8E-1AD7692105E9}"/>
              </a:ext>
              <a:ext uri="{C183D7F6-B498-43B3-948B-1728B52AA6E4}">
                <adec:decorative xmlns:adec="http://schemas.microsoft.com/office/drawing/2017/decorative" val="1"/>
              </a:ext>
            </a:extLst>
          </p:cNvPr>
          <p:cNvSpPr/>
          <p:nvPr userDrawn="1"/>
        </p:nvSpPr>
        <p:spPr>
          <a:xfrm>
            <a:off x="0" y="-1"/>
            <a:ext cx="914400" cy="6858001"/>
          </a:xfrm>
          <a:prstGeom prst="rect">
            <a:avLst/>
          </a:prstGeom>
          <a:gradFill flip="none" rotWithShape="1">
            <a:gsLst>
              <a:gs pos="0">
                <a:srgbClr val="003459"/>
              </a:gs>
              <a:gs pos="100000">
                <a:srgbClr val="0051B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endParaRPr lang="en-US" sz="1400" spc="100" dirty="0">
              <a:solidFill>
                <a:srgbClr val="003459"/>
              </a:solidFill>
              <a:latin typeface="Gotham Medium" pitchFamily="2" charset="0"/>
            </a:endParaRPr>
          </a:p>
        </p:txBody>
      </p:sp>
      <p:pic>
        <p:nvPicPr>
          <p:cNvPr id="3" name="Picture 2" descr="Kansas prairie with big blue sky">
            <a:extLst>
              <a:ext uri="{FF2B5EF4-FFF2-40B4-BE49-F238E27FC236}">
                <a16:creationId xmlns:a16="http://schemas.microsoft.com/office/drawing/2014/main" id="{7172EF64-7384-88EC-90AF-959E068174E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80173" y="-17375"/>
            <a:ext cx="11311827" cy="6877591"/>
          </a:xfrm>
          <a:prstGeom prst="rect">
            <a:avLst/>
          </a:prstGeom>
        </p:spPr>
      </p:pic>
      <p:cxnSp>
        <p:nvCxnSpPr>
          <p:cNvPr id="6" name="Straight Connector 5">
            <a:extLst>
              <a:ext uri="{FF2B5EF4-FFF2-40B4-BE49-F238E27FC236}">
                <a16:creationId xmlns:a16="http://schemas.microsoft.com/office/drawing/2014/main" id="{DA5E1810-7E17-F18F-1AFB-BD9C90A7DF82}"/>
              </a:ext>
            </a:extLst>
          </p:cNvPr>
          <p:cNvCxnSpPr/>
          <p:nvPr userDrawn="1"/>
        </p:nvCxnSpPr>
        <p:spPr>
          <a:xfrm>
            <a:off x="880173" y="-125859"/>
            <a:ext cx="0" cy="7109717"/>
          </a:xfrm>
          <a:prstGeom prst="line">
            <a:avLst/>
          </a:prstGeom>
          <a:ln>
            <a:solidFill>
              <a:srgbClr val="2767FF"/>
            </a:solidFill>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30F62F9E-05A4-07C0-A2BF-41FF1EB81F5C}"/>
              </a:ext>
            </a:extLst>
          </p:cNvPr>
          <p:cNvSpPr/>
          <p:nvPr userDrawn="1"/>
        </p:nvSpPr>
        <p:spPr>
          <a:xfrm>
            <a:off x="18238" y="3126258"/>
            <a:ext cx="861932" cy="3731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r>
              <a:rPr lang="en-US" sz="1600" i="1" spc="100" dirty="0">
                <a:solidFill>
                  <a:schemeClr val="bg1"/>
                </a:solidFill>
                <a:latin typeface="FreightText Pro Medium" panose="02000603060000020004" pitchFamily="2" charset="0"/>
              </a:rPr>
              <a:t>The</a:t>
            </a:r>
            <a:r>
              <a:rPr lang="en-US" sz="1600" spc="100" dirty="0">
                <a:solidFill>
                  <a:schemeClr val="bg1"/>
                </a:solidFill>
                <a:latin typeface="Roc Grotesk Condensed Medium" pitchFamily="2" charset="77"/>
              </a:rPr>
              <a:t> UNIVERSITY </a:t>
            </a:r>
            <a:r>
              <a:rPr lang="en-US" sz="1600" i="1" spc="100" dirty="0">
                <a:solidFill>
                  <a:schemeClr val="bg1"/>
                </a:solidFill>
                <a:latin typeface="FreightText Pro Medium" panose="02000603060000020004" pitchFamily="2" charset="0"/>
              </a:rPr>
              <a:t>of</a:t>
            </a:r>
            <a:r>
              <a:rPr lang="en-US" sz="1600" spc="100" dirty="0">
                <a:solidFill>
                  <a:schemeClr val="bg1"/>
                </a:solidFill>
                <a:latin typeface="Roc Grotesk Condensed Medium" pitchFamily="2" charset="77"/>
              </a:rPr>
              <a:t>  KANSAS</a:t>
            </a:r>
          </a:p>
        </p:txBody>
      </p:sp>
    </p:spTree>
    <p:extLst>
      <p:ext uri="{BB962C8B-B14F-4D97-AF65-F5344CB8AC3E}">
        <p14:creationId xmlns:p14="http://schemas.microsoft.com/office/powerpoint/2010/main" val="1130982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CC3A20B-07D7-F6A8-4FB1-888FF44293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12872" y="-1805"/>
            <a:ext cx="11279606" cy="6855636"/>
          </a:xfrm>
          <a:prstGeom prst="rect">
            <a:avLst/>
          </a:prstGeom>
        </p:spPr>
      </p:pic>
      <p:sp>
        <p:nvSpPr>
          <p:cNvPr id="4" name="Rectangle 3" descr="Blue overlay on a photo of columns of a building on the Lawrence Campus ">
            <a:extLst>
              <a:ext uri="{FF2B5EF4-FFF2-40B4-BE49-F238E27FC236}">
                <a16:creationId xmlns:a16="http://schemas.microsoft.com/office/drawing/2014/main" id="{FC691BD1-736C-FBC4-866B-E7C7DFBA0CA7}"/>
              </a:ext>
            </a:extLst>
          </p:cNvPr>
          <p:cNvSpPr/>
          <p:nvPr userDrawn="1"/>
        </p:nvSpPr>
        <p:spPr>
          <a:xfrm>
            <a:off x="913349" y="-1"/>
            <a:ext cx="11277600" cy="6858000"/>
          </a:xfrm>
          <a:prstGeom prst="rect">
            <a:avLst/>
          </a:prstGeom>
          <a:solidFill>
            <a:srgbClr val="0051BA">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3048F5B-CE36-8CE8-9F46-CC2832E8DF47}"/>
              </a:ext>
              <a:ext uri="{C183D7F6-B498-43B3-948B-1728B52AA6E4}">
                <adec:decorative xmlns:adec="http://schemas.microsoft.com/office/drawing/2017/decorative" val="1"/>
              </a:ext>
            </a:extLst>
          </p:cNvPr>
          <p:cNvSpPr/>
          <p:nvPr userDrawn="1"/>
        </p:nvSpPr>
        <p:spPr>
          <a:xfrm>
            <a:off x="0" y="-1"/>
            <a:ext cx="914400" cy="6858001"/>
          </a:xfrm>
          <a:prstGeom prst="rect">
            <a:avLst/>
          </a:prstGeom>
          <a:gradFill flip="none" rotWithShape="1">
            <a:gsLst>
              <a:gs pos="0">
                <a:srgbClr val="003459"/>
              </a:gs>
              <a:gs pos="100000">
                <a:srgbClr val="0051B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endParaRPr lang="en-US" sz="1400" spc="100" dirty="0">
              <a:solidFill>
                <a:srgbClr val="003459"/>
              </a:solidFill>
              <a:latin typeface="Gotham Medium" pitchFamily="2" charset="0"/>
            </a:endParaRPr>
          </a:p>
        </p:txBody>
      </p:sp>
      <p:pic>
        <p:nvPicPr>
          <p:cNvPr id="16" name="Graphic 15">
            <a:extLst>
              <a:ext uri="{FF2B5EF4-FFF2-40B4-BE49-F238E27FC236}">
                <a16:creationId xmlns:a16="http://schemas.microsoft.com/office/drawing/2014/main" id="{9C3244AD-F8C2-45BC-81BD-4CF430EAB6C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11820" y="4169"/>
            <a:ext cx="1308866" cy="697113"/>
          </a:xfrm>
          <a:prstGeom prst="rect">
            <a:avLst/>
          </a:prstGeom>
        </p:spPr>
      </p:pic>
      <p:cxnSp>
        <p:nvCxnSpPr>
          <p:cNvPr id="5" name="Straight Connector 4">
            <a:extLst>
              <a:ext uri="{FF2B5EF4-FFF2-40B4-BE49-F238E27FC236}">
                <a16:creationId xmlns:a16="http://schemas.microsoft.com/office/drawing/2014/main" id="{9DCB599F-BD54-3B19-62BF-16E38A9E6764}"/>
              </a:ext>
            </a:extLst>
          </p:cNvPr>
          <p:cNvCxnSpPr/>
          <p:nvPr userDrawn="1"/>
        </p:nvCxnSpPr>
        <p:spPr>
          <a:xfrm>
            <a:off x="914400" y="-133564"/>
            <a:ext cx="0" cy="7109717"/>
          </a:xfrm>
          <a:prstGeom prst="line">
            <a:avLst/>
          </a:prstGeom>
          <a:ln>
            <a:solidFill>
              <a:srgbClr val="2767FF"/>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56B1BCB0-6454-EAC0-4FC1-847154251C97}"/>
              </a:ext>
            </a:extLst>
          </p:cNvPr>
          <p:cNvSpPr/>
          <p:nvPr userDrawn="1"/>
        </p:nvSpPr>
        <p:spPr>
          <a:xfrm>
            <a:off x="18238" y="3126258"/>
            <a:ext cx="861932" cy="3731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lvl="1"/>
            <a:r>
              <a:rPr lang="en-US" sz="1600" i="1" spc="100" dirty="0">
                <a:solidFill>
                  <a:schemeClr val="bg1"/>
                </a:solidFill>
                <a:latin typeface="FreightText Pro Medium" panose="02000603060000020004" pitchFamily="2" charset="0"/>
              </a:rPr>
              <a:t>The</a:t>
            </a:r>
            <a:r>
              <a:rPr lang="en-US" sz="1600" spc="100" dirty="0">
                <a:solidFill>
                  <a:schemeClr val="bg1"/>
                </a:solidFill>
                <a:latin typeface="Roc Grotesk Condensed Medium" pitchFamily="2" charset="77"/>
              </a:rPr>
              <a:t> UNIVERSITY </a:t>
            </a:r>
            <a:r>
              <a:rPr lang="en-US" sz="1600" i="1" spc="100" dirty="0">
                <a:solidFill>
                  <a:schemeClr val="bg1"/>
                </a:solidFill>
                <a:latin typeface="FreightText Pro Medium" panose="02000603060000020004" pitchFamily="2" charset="0"/>
              </a:rPr>
              <a:t>of</a:t>
            </a:r>
            <a:r>
              <a:rPr lang="en-US" sz="1600" spc="100" dirty="0">
                <a:solidFill>
                  <a:schemeClr val="bg1"/>
                </a:solidFill>
                <a:latin typeface="Roc Grotesk Condensed Medium" pitchFamily="2" charset="77"/>
              </a:rPr>
              <a:t>  KANSAS</a:t>
            </a:r>
          </a:p>
        </p:txBody>
      </p:sp>
    </p:spTree>
    <p:extLst>
      <p:ext uri="{BB962C8B-B14F-4D97-AF65-F5344CB8AC3E}">
        <p14:creationId xmlns:p14="http://schemas.microsoft.com/office/powerpoint/2010/main" val="478408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5E2190F-0E87-4E57-A5BC-B56D3D510294}" type="datetimeFigureOut">
              <a:rPr lang="en-US" smtClean="0"/>
              <a:t>2/18/2026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6409012"/>
            <a:ext cx="1052508" cy="365125"/>
          </a:xfrm>
        </p:spPr>
        <p:txBody>
          <a:bodyPr/>
          <a:lstStyle/>
          <a:p>
            <a:fld id="{DDB8E8E6-7968-4819-A5A1-446E7403FEDA}" type="slidenum">
              <a:rPr lang="en-US" smtClean="0"/>
              <a:t>‹#›</a:t>
            </a:fld>
            <a:endParaRPr lang="en-US"/>
          </a:p>
        </p:txBody>
      </p:sp>
      <p:sp>
        <p:nvSpPr>
          <p:cNvPr id="13" name="Text Placeholder 12">
            <a:extLst>
              <a:ext uri="{FF2B5EF4-FFF2-40B4-BE49-F238E27FC236}">
                <a16:creationId xmlns:a16="http://schemas.microsoft.com/office/drawing/2014/main" id="{409B5D97-4820-4ED9-FC9F-1A0EEB03BAB2}"/>
              </a:ext>
            </a:extLst>
          </p:cNvPr>
          <p:cNvSpPr>
            <a:spLocks noGrp="1"/>
          </p:cNvSpPr>
          <p:nvPr>
            <p:ph type="body" sz="quarter" idx="13"/>
          </p:nvPr>
        </p:nvSpPr>
        <p:spPr>
          <a:xfrm>
            <a:off x="581191" y="1936749"/>
            <a:ext cx="11029617" cy="4384513"/>
          </a:xfrm>
        </p:spPr>
        <p:txBody>
          <a:bodyPr>
            <a:noAutofit/>
          </a:bodyPr>
          <a:lstStyle>
            <a:lvl1pPr>
              <a:spcBef>
                <a:spcPts val="600"/>
              </a:spcBef>
              <a:defRPr sz="2400">
                <a:latin typeface="+mn-lt"/>
              </a:defRPr>
            </a:lvl1pPr>
            <a:lvl2pPr>
              <a:defRPr sz="2200">
                <a:latin typeface="+mn-lt"/>
              </a:defRPr>
            </a:lvl2pPr>
            <a:lvl3pPr>
              <a:buSzPct val="90000"/>
              <a:defRPr sz="2000">
                <a:latin typeface="+mn-lt"/>
              </a:defRPr>
            </a:lvl3pPr>
            <a:lvl4pPr>
              <a:buSzPct val="100000"/>
              <a:defRPr sz="1800">
                <a:latin typeface="+mn-lt"/>
              </a:defRPr>
            </a:lvl4pPr>
            <a:lvl5pPr>
              <a:defRPr sz="1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1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5E2190F-0E87-4E57-A5BC-B56D3D510294}" type="datetimeFigureOut">
              <a:rPr lang="en-US" smtClean="0"/>
              <a:t>2/18/2026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B8E8E6-7968-4819-A5A1-446E7403FEDA}" type="slidenum">
              <a:rPr lang="en-US" smtClean="0"/>
              <a:t>‹#›</a:t>
            </a:fld>
            <a:endParaRPr lang="en-US"/>
          </a:p>
        </p:txBody>
      </p:sp>
    </p:spTree>
    <p:extLst>
      <p:ext uri="{BB962C8B-B14F-4D97-AF65-F5344CB8AC3E}">
        <p14:creationId xmlns:p14="http://schemas.microsoft.com/office/powerpoint/2010/main" val="108610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E2190F-0E87-4E57-A5BC-B56D3D510294}"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8E8E6-7968-4819-A5A1-446E7403FEDA}" type="slidenum">
              <a:rPr lang="en-US" smtClean="0"/>
              <a:t>‹#›</a:t>
            </a:fld>
            <a:endParaRPr lang="en-US"/>
          </a:p>
        </p:txBody>
      </p:sp>
    </p:spTree>
    <p:extLst>
      <p:ext uri="{BB962C8B-B14F-4D97-AF65-F5344CB8AC3E}">
        <p14:creationId xmlns:p14="http://schemas.microsoft.com/office/powerpoint/2010/main" val="1107454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2190F-0E87-4E57-A5BC-B56D3D510294}" type="datetimeFigureOut">
              <a:rPr lang="en-US" smtClean="0"/>
              <a:t>2/18/2026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B8E8E6-7968-4819-A5A1-446E7403FEDA}" type="slidenum">
              <a:rPr lang="en-US" smtClean="0"/>
              <a:t>‹#›</a:t>
            </a:fld>
            <a:endParaRPr lang="en-US"/>
          </a:p>
        </p:txBody>
      </p:sp>
    </p:spTree>
    <p:extLst>
      <p:ext uri="{BB962C8B-B14F-4D97-AF65-F5344CB8AC3E}">
        <p14:creationId xmlns:p14="http://schemas.microsoft.com/office/powerpoint/2010/main" val="3273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E2190F-0E87-4E57-A5BC-B56D3D510294}" type="datetimeFigureOut">
              <a:rPr lang="en-US" smtClean="0"/>
              <a:t>2/18/2026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B8E8E6-7968-4819-A5A1-446E7403FEDA}" type="slidenum">
              <a:rPr lang="en-US" smtClean="0"/>
              <a:t>‹#›</a:t>
            </a:fld>
            <a:endParaRPr lang="en-US"/>
          </a:p>
        </p:txBody>
      </p:sp>
    </p:spTree>
    <p:extLst>
      <p:ext uri="{BB962C8B-B14F-4D97-AF65-F5344CB8AC3E}">
        <p14:creationId xmlns:p14="http://schemas.microsoft.com/office/powerpoint/2010/main" val="2693843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E2190F-0E87-4E57-A5BC-B56D3D510294}" type="datetimeFigureOut">
              <a:rPr lang="en-US" smtClean="0"/>
              <a:t>2/18/2026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B8E8E6-7968-4819-A5A1-446E7403FEDA}" type="slidenum">
              <a:rPr lang="en-US" smtClean="0"/>
              <a:t>‹#›</a:t>
            </a:fld>
            <a:endParaRPr lang="en-US"/>
          </a:p>
        </p:txBody>
      </p:sp>
    </p:spTree>
    <p:extLst>
      <p:ext uri="{BB962C8B-B14F-4D97-AF65-F5344CB8AC3E}">
        <p14:creationId xmlns:p14="http://schemas.microsoft.com/office/powerpoint/2010/main" val="857316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t">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5E2190F-0E87-4E57-A5BC-B56D3D510294}" type="datetimeFigureOut">
              <a:rPr lang="en-US" smtClean="0"/>
              <a:t>2/18/2026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B8E8E6-7968-4819-A5A1-446E7403FEDA}" type="slidenum">
              <a:rPr lang="en-US" smtClean="0"/>
              <a:t>‹#›</a:t>
            </a:fld>
            <a:endParaRPr lang="en-US"/>
          </a:p>
        </p:txBody>
      </p:sp>
    </p:spTree>
    <p:extLst>
      <p:ext uri="{BB962C8B-B14F-4D97-AF65-F5344CB8AC3E}">
        <p14:creationId xmlns:p14="http://schemas.microsoft.com/office/powerpoint/2010/main" val="64773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E2190F-0E87-4E57-A5BC-B56D3D510294}" type="datetimeFigureOut">
              <a:rPr lang="en-US" smtClean="0"/>
              <a:t>2/18/2026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8E8E6-7968-4819-A5A1-446E7403FEDA}" type="slidenum">
              <a:rPr lang="en-US" smtClean="0"/>
              <a:t>‹#›</a:t>
            </a:fld>
            <a:endParaRPr lang="en-US"/>
          </a:p>
        </p:txBody>
      </p:sp>
    </p:spTree>
    <p:extLst>
      <p:ext uri="{BB962C8B-B14F-4D97-AF65-F5344CB8AC3E}">
        <p14:creationId xmlns:p14="http://schemas.microsoft.com/office/powerpoint/2010/main" val="385147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047604"/>
            <a:ext cx="11029616" cy="4266109"/>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6413339"/>
            <a:ext cx="2844799" cy="365125"/>
          </a:xfrm>
          <a:prstGeom prst="rect">
            <a:avLst/>
          </a:prstGeom>
        </p:spPr>
        <p:txBody>
          <a:bodyPr vert="horz" lIns="91440" tIns="45720" rIns="91440" bIns="45720" rtlCol="0" anchor="ctr"/>
          <a:lstStyle>
            <a:lvl1pPr algn="r">
              <a:defRPr sz="900">
                <a:solidFill>
                  <a:schemeClr val="accent2"/>
                </a:solidFill>
              </a:defRPr>
            </a:lvl1pPr>
          </a:lstStyle>
          <a:p>
            <a:fld id="{85E2190F-0E87-4E57-A5BC-B56D3D510294}" type="datetimeFigureOut">
              <a:rPr lang="en-US" smtClean="0"/>
              <a:t>2/18/2026</a:t>
            </a:fld>
            <a:endParaRPr lang="en-US"/>
          </a:p>
        </p:txBody>
      </p:sp>
      <p:sp>
        <p:nvSpPr>
          <p:cNvPr id="5" name="Footer Placeholder 4"/>
          <p:cNvSpPr>
            <a:spLocks noGrp="1"/>
          </p:cNvSpPr>
          <p:nvPr>
            <p:ph type="ftr" sz="quarter" idx="3"/>
          </p:nvPr>
        </p:nvSpPr>
        <p:spPr>
          <a:xfrm>
            <a:off x="581192" y="6409013"/>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6413339"/>
            <a:ext cx="1052510" cy="365125"/>
          </a:xfrm>
          <a:prstGeom prst="rect">
            <a:avLst/>
          </a:prstGeom>
        </p:spPr>
        <p:txBody>
          <a:bodyPr vert="horz" lIns="91440" tIns="45720" rIns="91440" bIns="45720" rtlCol="0" anchor="ctr"/>
          <a:lstStyle>
            <a:lvl1pPr algn="r">
              <a:defRPr sz="900">
                <a:solidFill>
                  <a:schemeClr val="accent2"/>
                </a:solidFill>
              </a:defRPr>
            </a:lvl1pPr>
          </a:lstStyle>
          <a:p>
            <a:fld id="{DDB8E8E6-7968-4819-A5A1-446E7403FED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587175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200" rtl="0" eaLnBrk="1" latinLnBrk="0" hangingPunct="1">
        <a:spcBef>
          <a:spcPts val="0"/>
        </a:spcBef>
        <a:spcAft>
          <a:spcPts val="300"/>
        </a:spcAft>
        <a:buClr>
          <a:schemeClr val="accent1"/>
        </a:buClr>
        <a:buSzPct val="92000"/>
        <a:buFont typeface="Wingdings 2" panose="05020102010507070707" pitchFamily="18" charset="2"/>
        <a:buNone/>
        <a:defRPr sz="2000" b="0" i="0" kern="1200">
          <a:solidFill>
            <a:schemeClr val="tx2"/>
          </a:solidFill>
          <a:latin typeface="+mn-lt"/>
          <a:ea typeface="+mn-ea"/>
          <a:cs typeface="Gill Sans" panose="020B0502020104020203" pitchFamily="34" charset="-79"/>
        </a:defRPr>
      </a:lvl1pPr>
      <a:lvl2pPr marL="463550" indent="-298450" algn="l" defTabSz="457200" rtl="0" eaLnBrk="1" latinLnBrk="0" hangingPunct="1">
        <a:spcBef>
          <a:spcPts val="0"/>
        </a:spcBef>
        <a:spcAft>
          <a:spcPts val="300"/>
        </a:spcAft>
        <a:buClr>
          <a:schemeClr val="accent1"/>
        </a:buClr>
        <a:buSzPct val="100000"/>
        <a:buFont typeface="Wingdings" pitchFamily="2" charset="2"/>
        <a:buChar char="§"/>
        <a:tabLst/>
        <a:defRPr sz="1800" b="0" i="0" kern="1200">
          <a:solidFill>
            <a:schemeClr val="tx2"/>
          </a:solidFill>
          <a:latin typeface="+mn-lt"/>
          <a:ea typeface="+mn-ea"/>
          <a:cs typeface="Gill Sans" panose="020B0502020104020203" pitchFamily="34" charset="-79"/>
        </a:defRPr>
      </a:lvl2pPr>
      <a:lvl3pPr marL="860425" indent="-276225" algn="l" defTabSz="457200" rtl="0" eaLnBrk="1" latinLnBrk="0" hangingPunct="1">
        <a:spcBef>
          <a:spcPts val="0"/>
        </a:spcBef>
        <a:spcAft>
          <a:spcPts val="300"/>
        </a:spcAft>
        <a:buClr>
          <a:schemeClr val="accent1"/>
        </a:buClr>
        <a:buSzPct val="100000"/>
        <a:buFont typeface="Courier New" panose="02070309020205020404" pitchFamily="49" charset="0"/>
        <a:buChar char="o"/>
        <a:tabLst/>
        <a:defRPr sz="1600" b="0" i="0" kern="1200">
          <a:solidFill>
            <a:schemeClr val="tx2"/>
          </a:solidFill>
          <a:latin typeface="+mn-lt"/>
          <a:ea typeface="+mn-ea"/>
          <a:cs typeface="Gill Sans" panose="020B0502020104020203" pitchFamily="34" charset="-79"/>
        </a:defRPr>
      </a:lvl3pPr>
      <a:lvl4pPr marL="1203325" indent="-231775" algn="l" defTabSz="457200" rtl="0" eaLnBrk="1" latinLnBrk="0" hangingPunct="1">
        <a:spcBef>
          <a:spcPts val="0"/>
        </a:spcBef>
        <a:spcAft>
          <a:spcPts val="300"/>
        </a:spcAft>
        <a:buClr>
          <a:schemeClr val="accent1"/>
        </a:buClr>
        <a:buSzPct val="120000"/>
        <a:buFont typeface="Wingdings" pitchFamily="2" charset="2"/>
        <a:buChar char="§"/>
        <a:tabLst/>
        <a:defRPr sz="1600" b="0" i="0" kern="1200">
          <a:solidFill>
            <a:schemeClr val="tx2"/>
          </a:solidFill>
          <a:latin typeface="+mn-lt"/>
          <a:ea typeface="+mn-ea"/>
          <a:cs typeface="Gill Sans" panose="020B0502020104020203" pitchFamily="34" charset="-79"/>
        </a:defRPr>
      </a:lvl4pPr>
      <a:lvl5pPr marL="1544638" indent="-242888" algn="l" defTabSz="457200" rtl="0" eaLnBrk="1" latinLnBrk="0" hangingPunct="1">
        <a:spcBef>
          <a:spcPts val="0"/>
        </a:spcBef>
        <a:spcAft>
          <a:spcPts val="300"/>
        </a:spcAft>
        <a:buClr>
          <a:schemeClr val="accent1"/>
        </a:buClr>
        <a:buSzPct val="120000"/>
        <a:buFont typeface="Arial" panose="020B0604020202020204" pitchFamily="34" charset="0"/>
        <a:buChar char="•"/>
        <a:tabLst/>
        <a:defRPr sz="1600" b="0" i="0" kern="1200">
          <a:solidFill>
            <a:schemeClr val="tx2"/>
          </a:solidFill>
          <a:latin typeface="+mn-lt"/>
          <a:ea typeface="+mn-ea"/>
          <a:cs typeface="Gill Sans" panose="020B0502020104020203" pitchFamily="34" charset="-79"/>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diagramLayout" Target="../diagrams/layout8.xml"/><Relationship Id="rId7" Type="http://schemas.openxmlformats.org/officeDocument/2006/relationships/image" Target="../media/image37.pn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10" Type="http://schemas.openxmlformats.org/officeDocument/2006/relationships/image" Target="../media/image39.jpeg"/><Relationship Id="rId4" Type="http://schemas.openxmlformats.org/officeDocument/2006/relationships/diagramQuickStyle" Target="../diagrams/quickStyle8.xml"/><Relationship Id="rId9" Type="http://schemas.openxmlformats.org/officeDocument/2006/relationships/image" Target="../media/image8.jp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8.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image" Target="../media/image47.pn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gif"/></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2854-ED80-9352-40F4-BC480D317147}"/>
              </a:ext>
            </a:extLst>
          </p:cNvPr>
          <p:cNvSpPr>
            <a:spLocks noGrp="1"/>
          </p:cNvSpPr>
          <p:nvPr>
            <p:ph type="ctrTitle"/>
          </p:nvPr>
        </p:nvSpPr>
        <p:spPr>
          <a:xfrm>
            <a:off x="594463" y="1395185"/>
            <a:ext cx="10993549" cy="1475013"/>
          </a:xfrm>
        </p:spPr>
        <p:txBody>
          <a:bodyPr/>
          <a:lstStyle/>
          <a:p>
            <a:r>
              <a:rPr lang="en-US" dirty="0"/>
              <a:t>Improving Growth Mindset, Agency, and Help-Seeking through Self-Reflection</a:t>
            </a:r>
          </a:p>
        </p:txBody>
      </p:sp>
      <p:sp>
        <p:nvSpPr>
          <p:cNvPr id="3" name="Subtitle 2">
            <a:extLst>
              <a:ext uri="{FF2B5EF4-FFF2-40B4-BE49-F238E27FC236}">
                <a16:creationId xmlns:a16="http://schemas.microsoft.com/office/drawing/2014/main" id="{4C8842D2-978B-31BD-E3B2-BC5129734C40}"/>
              </a:ext>
            </a:extLst>
          </p:cNvPr>
          <p:cNvSpPr>
            <a:spLocks noGrp="1"/>
          </p:cNvSpPr>
          <p:nvPr>
            <p:ph type="subTitle" idx="1"/>
          </p:nvPr>
        </p:nvSpPr>
        <p:spPr>
          <a:xfrm>
            <a:off x="7507092" y="5170939"/>
            <a:ext cx="3931920" cy="914400"/>
          </a:xfrm>
        </p:spPr>
        <p:txBody>
          <a:bodyPr>
            <a:normAutofit/>
          </a:bodyPr>
          <a:lstStyle/>
          <a:p>
            <a:pPr algn="ctr"/>
            <a:r>
              <a:rPr lang="en-US" dirty="0">
                <a:solidFill>
                  <a:schemeClr val="bg1"/>
                </a:solidFill>
              </a:rPr>
              <a:t>Ross Markle, </a:t>
            </a:r>
            <a:r>
              <a:rPr lang="en-US" dirty="0" err="1">
                <a:solidFill>
                  <a:schemeClr val="bg1"/>
                </a:solidFill>
              </a:rPr>
              <a:t>Ph.d.</a:t>
            </a:r>
            <a:endParaRPr lang="en-US" b="0" dirty="0">
              <a:solidFill>
                <a:schemeClr val="bg1"/>
              </a:solidFill>
            </a:endParaRPr>
          </a:p>
          <a:p>
            <a:pPr algn="ctr"/>
            <a:r>
              <a:rPr lang="en-US" b="0" dirty="0">
                <a:solidFill>
                  <a:schemeClr val="bg1"/>
                </a:solidFill>
              </a:rPr>
              <a:t>Founder, Managing Director</a:t>
            </a:r>
          </a:p>
          <a:p>
            <a:pPr algn="ctr"/>
            <a:r>
              <a:rPr lang="en-US" b="0" i="1" dirty="0">
                <a:solidFill>
                  <a:schemeClr val="bg1"/>
                </a:solidFill>
              </a:rPr>
              <a:t>DIA Higher Education Collaborators</a:t>
            </a:r>
          </a:p>
        </p:txBody>
      </p:sp>
      <p:sp>
        <p:nvSpPr>
          <p:cNvPr id="4" name="Rectangle 1">
            <a:extLst>
              <a:ext uri="{FF2B5EF4-FFF2-40B4-BE49-F238E27FC236}">
                <a16:creationId xmlns:a16="http://schemas.microsoft.com/office/drawing/2014/main" id="{D99305C8-C063-4071-4232-C5116D61EE2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w Cen MT" panose="020B0602020104020603"/>
              <a:ea typeface="+mn-ea"/>
              <a:cs typeface="+mn-cs"/>
            </a:endParaRPr>
          </a:p>
        </p:txBody>
      </p:sp>
      <p:pic>
        <p:nvPicPr>
          <p:cNvPr id="1028" name="Picture 4" descr="Abby Coffin">
            <a:extLst>
              <a:ext uri="{FF2B5EF4-FFF2-40B4-BE49-F238E27FC236}">
                <a16:creationId xmlns:a16="http://schemas.microsoft.com/office/drawing/2014/main" id="{9C5EAC07-B1BC-2DEF-AB01-22A95502A0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238" y="3424238"/>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00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D16AAE-A755-6F59-7F4F-36D121360D25}"/>
              </a:ext>
            </a:extLst>
          </p:cNvPr>
          <p:cNvPicPr>
            <a:picLocks noChangeAspect="1"/>
          </p:cNvPicPr>
          <p:nvPr/>
        </p:nvPicPr>
        <p:blipFill>
          <a:blip r:embed="rId2"/>
          <a:stretch>
            <a:fillRect/>
          </a:stretch>
        </p:blipFill>
        <p:spPr>
          <a:xfrm>
            <a:off x="2368493" y="620713"/>
            <a:ext cx="7455013" cy="6169025"/>
          </a:xfrm>
          <a:prstGeom prst="rect">
            <a:avLst/>
          </a:prstGeom>
          <a:noFill/>
        </p:spPr>
      </p:pic>
    </p:spTree>
    <p:extLst>
      <p:ext uri="{BB962C8B-B14F-4D97-AF65-F5344CB8AC3E}">
        <p14:creationId xmlns:p14="http://schemas.microsoft.com/office/powerpoint/2010/main" val="198083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4C34-C51F-50FE-949C-5AD6ECB8404A}"/>
              </a:ext>
            </a:extLst>
          </p:cNvPr>
          <p:cNvSpPr>
            <a:spLocks noGrp="1"/>
          </p:cNvSpPr>
          <p:nvPr>
            <p:ph type="title"/>
          </p:nvPr>
        </p:nvSpPr>
        <p:spPr/>
        <p:txBody>
          <a:bodyPr/>
          <a:lstStyle/>
          <a:p>
            <a:r>
              <a:rPr lang="en-US" dirty="0"/>
              <a:t>ISSAQ Reflection Process</a:t>
            </a:r>
          </a:p>
        </p:txBody>
      </p:sp>
      <p:graphicFrame>
        <p:nvGraphicFramePr>
          <p:cNvPr id="4" name="Diagram 3">
            <a:extLst>
              <a:ext uri="{FF2B5EF4-FFF2-40B4-BE49-F238E27FC236}">
                <a16:creationId xmlns:a16="http://schemas.microsoft.com/office/drawing/2014/main" id="{D871C0F1-34B0-F7E6-8392-53F12CC7FE62}"/>
              </a:ext>
            </a:extLst>
          </p:cNvPr>
          <p:cNvGraphicFramePr/>
          <p:nvPr>
            <p:extLst>
              <p:ext uri="{D42A27DB-BD31-4B8C-83A1-F6EECF244321}">
                <p14:modId xmlns:p14="http://schemas.microsoft.com/office/powerpoint/2010/main" val="3212063855"/>
              </p:ext>
            </p:extLst>
          </p:nvPr>
        </p:nvGraphicFramePr>
        <p:xfrm>
          <a:off x="581192" y="1959430"/>
          <a:ext cx="11029616" cy="445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3302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logo with people in the middle&#10;&#10;Description automatically generated">
            <a:extLst>
              <a:ext uri="{FF2B5EF4-FFF2-40B4-BE49-F238E27FC236}">
                <a16:creationId xmlns:a16="http://schemas.microsoft.com/office/drawing/2014/main" id="{02A65F21-FDA2-94CC-C80F-F3E195BF0B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8479" y="5578999"/>
            <a:ext cx="709287" cy="892185"/>
          </a:xfrm>
          <a:prstGeom prst="rect">
            <a:avLst/>
          </a:prstGeom>
        </p:spPr>
      </p:pic>
      <p:sp>
        <p:nvSpPr>
          <p:cNvPr id="2" name="Title 1">
            <a:extLst>
              <a:ext uri="{FF2B5EF4-FFF2-40B4-BE49-F238E27FC236}">
                <a16:creationId xmlns:a16="http://schemas.microsoft.com/office/drawing/2014/main" id="{8025FB0E-E688-C17E-2D8E-849432F2BD98}"/>
              </a:ext>
            </a:extLst>
          </p:cNvPr>
          <p:cNvSpPr>
            <a:spLocks noGrp="1"/>
          </p:cNvSpPr>
          <p:nvPr>
            <p:ph type="title" idx="4294967295"/>
          </p:nvPr>
        </p:nvSpPr>
        <p:spPr>
          <a:xfrm>
            <a:off x="301451" y="5517884"/>
            <a:ext cx="11029950" cy="1014413"/>
          </a:xfrm>
        </p:spPr>
        <p:txBody>
          <a:bodyPr/>
          <a:lstStyle/>
          <a:p>
            <a:r>
              <a:rPr lang="en-US" b="1" dirty="0">
                <a:solidFill>
                  <a:schemeClr val="accent2"/>
                </a:solidFill>
              </a:rPr>
              <a:t>Timeline</a:t>
            </a:r>
          </a:p>
        </p:txBody>
      </p:sp>
      <p:cxnSp>
        <p:nvCxnSpPr>
          <p:cNvPr id="13" name="Straight Connector 12">
            <a:extLst>
              <a:ext uri="{FF2B5EF4-FFF2-40B4-BE49-F238E27FC236}">
                <a16:creationId xmlns:a16="http://schemas.microsoft.com/office/drawing/2014/main" id="{70D1074C-6767-44CC-78CD-37DBD66E22FD}"/>
              </a:ext>
            </a:extLst>
          </p:cNvPr>
          <p:cNvCxnSpPr>
            <a:cxnSpLocks/>
            <a:stCxn id="11" idx="6"/>
          </p:cNvCxnSpPr>
          <p:nvPr/>
        </p:nvCxnSpPr>
        <p:spPr>
          <a:xfrm>
            <a:off x="1994903" y="3585311"/>
            <a:ext cx="1397285"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4DCCA97-94C3-5A5C-7AB7-0820AF0B27BA}"/>
              </a:ext>
            </a:extLst>
          </p:cNvPr>
          <p:cNvCxnSpPr>
            <a:cxnSpLocks/>
          </p:cNvCxnSpPr>
          <p:nvPr/>
        </p:nvCxnSpPr>
        <p:spPr>
          <a:xfrm>
            <a:off x="3289446" y="3588146"/>
            <a:ext cx="6770670" cy="0"/>
          </a:xfrm>
          <a:prstGeom prst="straightConnector1">
            <a:avLst/>
          </a:prstGeom>
          <a:ln w="12700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905489-F92E-A64F-E2E2-95E0345C2465}"/>
              </a:ext>
            </a:extLst>
          </p:cNvPr>
          <p:cNvSpPr txBox="1"/>
          <p:nvPr/>
        </p:nvSpPr>
        <p:spPr>
          <a:xfrm>
            <a:off x="3289446" y="3765109"/>
            <a:ext cx="1089061" cy="646331"/>
          </a:xfrm>
          <a:prstGeom prst="rect">
            <a:avLst/>
          </a:prstGeom>
          <a:noFill/>
        </p:spPr>
        <p:txBody>
          <a:bodyPr wrap="square" rtlCol="0">
            <a:spAutoFit/>
          </a:bodyPr>
          <a:lstStyle/>
          <a:p>
            <a:r>
              <a:rPr lang="en-US" dirty="0"/>
              <a:t>Sep. 2024</a:t>
            </a:r>
          </a:p>
        </p:txBody>
      </p:sp>
      <p:sp>
        <p:nvSpPr>
          <p:cNvPr id="9" name="TextBox 8">
            <a:extLst>
              <a:ext uri="{FF2B5EF4-FFF2-40B4-BE49-F238E27FC236}">
                <a16:creationId xmlns:a16="http://schemas.microsoft.com/office/drawing/2014/main" id="{BD5FC3FE-FFD5-5D2A-4DFC-5D6500A49D6C}"/>
              </a:ext>
            </a:extLst>
          </p:cNvPr>
          <p:cNvSpPr txBox="1"/>
          <p:nvPr/>
        </p:nvSpPr>
        <p:spPr>
          <a:xfrm>
            <a:off x="8971055" y="3755776"/>
            <a:ext cx="1089061" cy="646331"/>
          </a:xfrm>
          <a:prstGeom prst="rect">
            <a:avLst/>
          </a:prstGeom>
          <a:noFill/>
        </p:spPr>
        <p:txBody>
          <a:bodyPr wrap="square" rtlCol="0">
            <a:spAutoFit/>
          </a:bodyPr>
          <a:lstStyle/>
          <a:p>
            <a:pPr algn="r"/>
            <a:r>
              <a:rPr lang="en-US" dirty="0"/>
              <a:t>Dec. 2024</a:t>
            </a:r>
          </a:p>
        </p:txBody>
      </p:sp>
      <p:sp>
        <p:nvSpPr>
          <p:cNvPr id="11" name="Oval 10">
            <a:extLst>
              <a:ext uri="{FF2B5EF4-FFF2-40B4-BE49-F238E27FC236}">
                <a16:creationId xmlns:a16="http://schemas.microsoft.com/office/drawing/2014/main" id="{BDB20741-F726-A17F-7878-AA9ECDEE6515}"/>
              </a:ext>
            </a:extLst>
          </p:cNvPr>
          <p:cNvSpPr/>
          <p:nvPr/>
        </p:nvSpPr>
        <p:spPr>
          <a:xfrm>
            <a:off x="1635307" y="3405513"/>
            <a:ext cx="359596" cy="35959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4D2C60-42EF-3922-7885-5610BC766701}"/>
              </a:ext>
            </a:extLst>
          </p:cNvPr>
          <p:cNvSpPr txBox="1"/>
          <p:nvPr/>
        </p:nvSpPr>
        <p:spPr>
          <a:xfrm>
            <a:off x="1635307" y="3765109"/>
            <a:ext cx="1397285" cy="646331"/>
          </a:xfrm>
          <a:prstGeom prst="rect">
            <a:avLst/>
          </a:prstGeom>
          <a:noFill/>
        </p:spPr>
        <p:txBody>
          <a:bodyPr wrap="square" rtlCol="0">
            <a:spAutoFit/>
          </a:bodyPr>
          <a:lstStyle/>
          <a:p>
            <a:r>
              <a:rPr lang="en-US" b="1" i="1" dirty="0"/>
              <a:t>Faculty Development</a:t>
            </a:r>
          </a:p>
        </p:txBody>
      </p:sp>
      <p:sp>
        <p:nvSpPr>
          <p:cNvPr id="3" name="Callout: Line 2">
            <a:extLst>
              <a:ext uri="{FF2B5EF4-FFF2-40B4-BE49-F238E27FC236}">
                <a16:creationId xmlns:a16="http://schemas.microsoft.com/office/drawing/2014/main" id="{1543BAB9-FA14-BEB2-A135-1FE8BB30AB7F}"/>
              </a:ext>
            </a:extLst>
          </p:cNvPr>
          <p:cNvSpPr/>
          <p:nvPr/>
        </p:nvSpPr>
        <p:spPr>
          <a:xfrm>
            <a:off x="380750" y="1248303"/>
            <a:ext cx="1403433" cy="1363805"/>
          </a:xfrm>
          <a:prstGeom prst="borderCallout1">
            <a:avLst>
              <a:gd name="adj1" fmla="val 109686"/>
              <a:gd name="adj2" fmla="val 26761"/>
              <a:gd name="adj3" fmla="val 154603"/>
              <a:gd name="adj4" fmla="val 493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Prior to this year, repeated data showing low Sense of Belonging &gt;&gt;&gt; Faculty dev</a:t>
            </a:r>
          </a:p>
        </p:txBody>
      </p:sp>
      <p:sp>
        <p:nvSpPr>
          <p:cNvPr id="4" name="Oval 3">
            <a:extLst>
              <a:ext uri="{FF2B5EF4-FFF2-40B4-BE49-F238E27FC236}">
                <a16:creationId xmlns:a16="http://schemas.microsoft.com/office/drawing/2014/main" id="{2314FAFE-D2DF-7289-B21E-6E73CDC8AFB7}"/>
              </a:ext>
            </a:extLst>
          </p:cNvPr>
          <p:cNvSpPr/>
          <p:nvPr/>
        </p:nvSpPr>
        <p:spPr>
          <a:xfrm>
            <a:off x="1082467" y="3405513"/>
            <a:ext cx="359596" cy="359596"/>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Callout: Line 4">
            <a:extLst>
              <a:ext uri="{FF2B5EF4-FFF2-40B4-BE49-F238E27FC236}">
                <a16:creationId xmlns:a16="http://schemas.microsoft.com/office/drawing/2014/main" id="{35E089EC-F744-E1B2-124E-7BA8F47C9D04}"/>
              </a:ext>
            </a:extLst>
          </p:cNvPr>
          <p:cNvSpPr/>
          <p:nvPr/>
        </p:nvSpPr>
        <p:spPr>
          <a:xfrm>
            <a:off x="2252312" y="1552119"/>
            <a:ext cx="2502567" cy="971853"/>
          </a:xfrm>
          <a:prstGeom prst="borderCallout1">
            <a:avLst>
              <a:gd name="adj1" fmla="val 109686"/>
              <a:gd name="adj2" fmla="val 26761"/>
              <a:gd name="adj3" fmla="val 191792"/>
              <a:gd name="adj4" fmla="val 6078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u="sng" dirty="0"/>
              <a:t>Module 1</a:t>
            </a:r>
            <a:r>
              <a:rPr lang="en-US" sz="1400" dirty="0"/>
              <a:t>:</a:t>
            </a:r>
          </a:p>
          <a:p>
            <a:pPr marL="342900" indent="-342900">
              <a:buFont typeface="+mj-lt"/>
              <a:buAutoNum type="arabicPeriod"/>
            </a:pPr>
            <a:r>
              <a:rPr lang="en-US" sz="1400" dirty="0"/>
              <a:t>Importance of </a:t>
            </a:r>
            <a:r>
              <a:rPr lang="en-US" sz="1400" dirty="0" err="1"/>
              <a:t>noncog</a:t>
            </a:r>
            <a:r>
              <a:rPr lang="en-US" sz="1400" dirty="0"/>
              <a:t> skills</a:t>
            </a:r>
          </a:p>
          <a:p>
            <a:pPr marL="342900" indent="-342900">
              <a:buFont typeface="+mj-lt"/>
              <a:buAutoNum type="arabicPeriod"/>
            </a:pPr>
            <a:r>
              <a:rPr lang="en-US" sz="1400" dirty="0"/>
              <a:t>ISSAQ Overview</a:t>
            </a:r>
          </a:p>
          <a:p>
            <a:pPr marL="342900" indent="-342900">
              <a:buFont typeface="+mj-lt"/>
              <a:buAutoNum type="arabicPeriod"/>
            </a:pPr>
            <a:r>
              <a:rPr lang="en-US" sz="1400" dirty="0"/>
              <a:t>ISSAQ completion</a:t>
            </a:r>
          </a:p>
        </p:txBody>
      </p:sp>
      <p:sp>
        <p:nvSpPr>
          <p:cNvPr id="8" name="Callout: Line 7">
            <a:extLst>
              <a:ext uri="{FF2B5EF4-FFF2-40B4-BE49-F238E27FC236}">
                <a16:creationId xmlns:a16="http://schemas.microsoft.com/office/drawing/2014/main" id="{716DAE1C-99CE-8F30-E2EC-B1AD10C78AEF}"/>
              </a:ext>
            </a:extLst>
          </p:cNvPr>
          <p:cNvSpPr/>
          <p:nvPr/>
        </p:nvSpPr>
        <p:spPr>
          <a:xfrm>
            <a:off x="676736" y="4793290"/>
            <a:ext cx="2826860" cy="935398"/>
          </a:xfrm>
          <a:prstGeom prst="borderCallout1">
            <a:avLst>
              <a:gd name="adj1" fmla="val -9678"/>
              <a:gd name="adj2" fmla="val 31187"/>
              <a:gd name="adj3" fmla="val -102648"/>
              <a:gd name="adj4" fmla="val 3611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Integrated general UNIV 1100 instructor training w/ focus on Sense of Belonging, use of ISSAQ results</a:t>
            </a:r>
          </a:p>
        </p:txBody>
      </p:sp>
      <p:sp>
        <p:nvSpPr>
          <p:cNvPr id="10" name="Callout: Line 9">
            <a:extLst>
              <a:ext uri="{FF2B5EF4-FFF2-40B4-BE49-F238E27FC236}">
                <a16:creationId xmlns:a16="http://schemas.microsoft.com/office/drawing/2014/main" id="{AA4D3DE0-99FE-AD78-A691-A38C7A08878D}"/>
              </a:ext>
            </a:extLst>
          </p:cNvPr>
          <p:cNvSpPr/>
          <p:nvPr/>
        </p:nvSpPr>
        <p:spPr>
          <a:xfrm>
            <a:off x="4724401" y="762376"/>
            <a:ext cx="2502567" cy="971853"/>
          </a:xfrm>
          <a:prstGeom prst="borderCallout1">
            <a:avLst>
              <a:gd name="adj1" fmla="val 117609"/>
              <a:gd name="adj2" fmla="val 71761"/>
              <a:gd name="adj3" fmla="val 271025"/>
              <a:gd name="adj4" fmla="val -33066"/>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b="1" u="sng" dirty="0"/>
              <a:t>Module 2</a:t>
            </a:r>
            <a:r>
              <a:rPr lang="en-US" sz="1400" dirty="0"/>
              <a:t>:</a:t>
            </a:r>
          </a:p>
          <a:p>
            <a:pPr marL="342900" indent="-342900">
              <a:buFont typeface="+mj-lt"/>
              <a:buAutoNum type="arabicPeriod"/>
            </a:pPr>
            <a:r>
              <a:rPr lang="en-US" sz="1400" dirty="0"/>
              <a:t>ISSAQ results debrief</a:t>
            </a:r>
          </a:p>
          <a:p>
            <a:pPr marL="342900" indent="-342900">
              <a:buFont typeface="+mj-lt"/>
              <a:buAutoNum type="arabicPeriod"/>
            </a:pPr>
            <a:r>
              <a:rPr lang="en-US" sz="1400" dirty="0"/>
              <a:t>Reflection, planning activity</a:t>
            </a:r>
          </a:p>
          <a:p>
            <a:pPr marL="342900" indent="-342900">
              <a:buFont typeface="+mj-lt"/>
              <a:buAutoNum type="arabicPeriod"/>
            </a:pPr>
            <a:r>
              <a:rPr lang="en-US" sz="1400" dirty="0"/>
              <a:t>End of module survey</a:t>
            </a:r>
          </a:p>
        </p:txBody>
      </p:sp>
      <p:sp>
        <p:nvSpPr>
          <p:cNvPr id="12" name="Callout: Line 11">
            <a:extLst>
              <a:ext uri="{FF2B5EF4-FFF2-40B4-BE49-F238E27FC236}">
                <a16:creationId xmlns:a16="http://schemas.microsoft.com/office/drawing/2014/main" id="{F01DF5D1-6B8C-6DDA-048B-CE1BBC270353}"/>
              </a:ext>
            </a:extLst>
          </p:cNvPr>
          <p:cNvSpPr/>
          <p:nvPr/>
        </p:nvSpPr>
        <p:spPr>
          <a:xfrm>
            <a:off x="9211377" y="2472369"/>
            <a:ext cx="1922394" cy="316446"/>
          </a:xfrm>
          <a:prstGeom prst="borderCallout1">
            <a:avLst>
              <a:gd name="adj1" fmla="val 117609"/>
              <a:gd name="adj2" fmla="val 71761"/>
              <a:gd name="adj3" fmla="val 234090"/>
              <a:gd name="adj4" fmla="val 3858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t>Instructor Survey</a:t>
            </a:r>
          </a:p>
        </p:txBody>
      </p:sp>
    </p:spTree>
    <p:extLst>
      <p:ext uri="{BB962C8B-B14F-4D97-AF65-F5344CB8AC3E}">
        <p14:creationId xmlns:p14="http://schemas.microsoft.com/office/powerpoint/2010/main" val="129369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Document outline">
            <a:extLst>
              <a:ext uri="{FF2B5EF4-FFF2-40B4-BE49-F238E27FC236}">
                <a16:creationId xmlns:a16="http://schemas.microsoft.com/office/drawing/2014/main" id="{EC6CE1EA-7B79-6316-1A88-91D497F5FF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0619896">
            <a:off x="630765" y="2904521"/>
            <a:ext cx="2128157" cy="2128157"/>
          </a:xfrm>
          <a:prstGeom prst="rect">
            <a:avLst/>
          </a:prstGeom>
        </p:spPr>
      </p:pic>
      <p:sp>
        <p:nvSpPr>
          <p:cNvPr id="4" name="Title 3">
            <a:extLst>
              <a:ext uri="{FF2B5EF4-FFF2-40B4-BE49-F238E27FC236}">
                <a16:creationId xmlns:a16="http://schemas.microsoft.com/office/drawing/2014/main" id="{226AE939-FD10-AA09-8E35-0F9D2FF1A48E}"/>
              </a:ext>
            </a:extLst>
          </p:cNvPr>
          <p:cNvSpPr>
            <a:spLocks noGrp="1"/>
          </p:cNvSpPr>
          <p:nvPr>
            <p:ph type="title"/>
          </p:nvPr>
        </p:nvSpPr>
        <p:spPr/>
        <p:txBody>
          <a:bodyPr/>
          <a:lstStyle/>
          <a:p>
            <a:r>
              <a:rPr lang="en-US" dirty="0"/>
              <a:t>Free resources (ross@diahighered.com)</a:t>
            </a:r>
          </a:p>
        </p:txBody>
      </p:sp>
      <p:pic>
        <p:nvPicPr>
          <p:cNvPr id="6" name="Graphic 5" descr="Document outline">
            <a:extLst>
              <a:ext uri="{FF2B5EF4-FFF2-40B4-BE49-F238E27FC236}">
                <a16:creationId xmlns:a16="http://schemas.microsoft.com/office/drawing/2014/main" id="{0E694DA9-9BF5-9492-3296-C8DD132C7A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52284" y="2362790"/>
            <a:ext cx="2128157" cy="2128157"/>
          </a:xfrm>
          <a:prstGeom prst="rect">
            <a:avLst/>
          </a:prstGeom>
        </p:spPr>
      </p:pic>
      <p:pic>
        <p:nvPicPr>
          <p:cNvPr id="7" name="Graphic 6" descr="Document outline">
            <a:extLst>
              <a:ext uri="{FF2B5EF4-FFF2-40B4-BE49-F238E27FC236}">
                <a16:creationId xmlns:a16="http://schemas.microsoft.com/office/drawing/2014/main" id="{AC2B70E1-4911-D794-BB14-9923566B3D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318068">
            <a:off x="9161854" y="2940522"/>
            <a:ext cx="2128157" cy="2128157"/>
          </a:xfrm>
          <a:prstGeom prst="rect">
            <a:avLst/>
          </a:prstGeom>
        </p:spPr>
      </p:pic>
      <p:sp>
        <p:nvSpPr>
          <p:cNvPr id="8" name="TextBox 7">
            <a:extLst>
              <a:ext uri="{FF2B5EF4-FFF2-40B4-BE49-F238E27FC236}">
                <a16:creationId xmlns:a16="http://schemas.microsoft.com/office/drawing/2014/main" id="{E361CF5F-D2CB-2808-E244-1C768AC682DF}"/>
              </a:ext>
            </a:extLst>
          </p:cNvPr>
          <p:cNvSpPr txBox="1"/>
          <p:nvPr/>
        </p:nvSpPr>
        <p:spPr>
          <a:xfrm>
            <a:off x="873067" y="5079004"/>
            <a:ext cx="1868094" cy="954107"/>
          </a:xfrm>
          <a:prstGeom prst="rect">
            <a:avLst/>
          </a:prstGeom>
          <a:noFill/>
        </p:spPr>
        <p:txBody>
          <a:bodyPr wrap="square" rtlCol="0">
            <a:spAutoFit/>
          </a:bodyPr>
          <a:lstStyle/>
          <a:p>
            <a:pPr algn="ctr"/>
            <a:r>
              <a:rPr lang="en-US" sz="2800" b="1" dirty="0"/>
              <a:t>Reflection activity</a:t>
            </a:r>
          </a:p>
        </p:txBody>
      </p:sp>
      <p:sp>
        <p:nvSpPr>
          <p:cNvPr id="9" name="TextBox 8">
            <a:extLst>
              <a:ext uri="{FF2B5EF4-FFF2-40B4-BE49-F238E27FC236}">
                <a16:creationId xmlns:a16="http://schemas.microsoft.com/office/drawing/2014/main" id="{CD87064B-58C2-832C-CFFE-F66D017AE8B0}"/>
              </a:ext>
            </a:extLst>
          </p:cNvPr>
          <p:cNvSpPr txBox="1"/>
          <p:nvPr/>
        </p:nvSpPr>
        <p:spPr>
          <a:xfrm>
            <a:off x="3254587" y="4386508"/>
            <a:ext cx="2538820" cy="1384995"/>
          </a:xfrm>
          <a:prstGeom prst="rect">
            <a:avLst/>
          </a:prstGeom>
          <a:noFill/>
        </p:spPr>
        <p:txBody>
          <a:bodyPr wrap="square" rtlCol="0">
            <a:spAutoFit/>
          </a:bodyPr>
          <a:lstStyle/>
          <a:p>
            <a:pPr algn="ctr"/>
            <a:r>
              <a:rPr lang="en-US" sz="2800" b="1" dirty="0"/>
              <a:t>Action planning activity</a:t>
            </a:r>
          </a:p>
        </p:txBody>
      </p:sp>
      <p:sp>
        <p:nvSpPr>
          <p:cNvPr id="10" name="TextBox 9">
            <a:extLst>
              <a:ext uri="{FF2B5EF4-FFF2-40B4-BE49-F238E27FC236}">
                <a16:creationId xmlns:a16="http://schemas.microsoft.com/office/drawing/2014/main" id="{F63DA56A-78F6-F714-DA7B-0D6D025BA870}"/>
              </a:ext>
            </a:extLst>
          </p:cNvPr>
          <p:cNvSpPr txBox="1"/>
          <p:nvPr/>
        </p:nvSpPr>
        <p:spPr>
          <a:xfrm>
            <a:off x="8688354" y="5079005"/>
            <a:ext cx="2775120" cy="954107"/>
          </a:xfrm>
          <a:prstGeom prst="rect">
            <a:avLst/>
          </a:prstGeom>
          <a:noFill/>
        </p:spPr>
        <p:txBody>
          <a:bodyPr wrap="none" rtlCol="0">
            <a:spAutoFit/>
          </a:bodyPr>
          <a:lstStyle/>
          <a:p>
            <a:pPr algn="ctr"/>
            <a:r>
              <a:rPr lang="en-US" sz="2800" b="1" dirty="0"/>
              <a:t>W4SS</a:t>
            </a:r>
          </a:p>
          <a:p>
            <a:pPr algn="ctr"/>
            <a:r>
              <a:rPr lang="en-US" sz="2800" b="1" dirty="0"/>
              <a:t>(writing prompts)</a:t>
            </a:r>
          </a:p>
        </p:txBody>
      </p:sp>
      <p:pic>
        <p:nvPicPr>
          <p:cNvPr id="11" name="Graphic 10" descr="Document outline">
            <a:extLst>
              <a:ext uri="{FF2B5EF4-FFF2-40B4-BE49-F238E27FC236}">
                <a16:creationId xmlns:a16="http://schemas.microsoft.com/office/drawing/2014/main" id="{17CA96B8-0136-89F4-303B-DBD4B47374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34215" y="2274680"/>
            <a:ext cx="2128157" cy="2128157"/>
          </a:xfrm>
          <a:prstGeom prst="rect">
            <a:avLst/>
          </a:prstGeom>
        </p:spPr>
      </p:pic>
      <p:sp>
        <p:nvSpPr>
          <p:cNvPr id="12" name="TextBox 11">
            <a:extLst>
              <a:ext uri="{FF2B5EF4-FFF2-40B4-BE49-F238E27FC236}">
                <a16:creationId xmlns:a16="http://schemas.microsoft.com/office/drawing/2014/main" id="{D0C9DC13-9B11-440A-E0B7-BB392A502641}"/>
              </a:ext>
            </a:extLst>
          </p:cNvPr>
          <p:cNvSpPr txBox="1"/>
          <p:nvPr/>
        </p:nvSpPr>
        <p:spPr>
          <a:xfrm>
            <a:off x="6176802" y="4386508"/>
            <a:ext cx="2128157" cy="1384995"/>
          </a:xfrm>
          <a:prstGeom prst="rect">
            <a:avLst/>
          </a:prstGeom>
          <a:noFill/>
        </p:spPr>
        <p:txBody>
          <a:bodyPr wrap="square" rtlCol="0">
            <a:spAutoFit/>
          </a:bodyPr>
          <a:lstStyle/>
          <a:p>
            <a:pPr algn="ctr"/>
            <a:r>
              <a:rPr lang="en-US" sz="2800" b="1" dirty="0"/>
              <a:t>Curriculum/ Facilitator Guides</a:t>
            </a:r>
          </a:p>
        </p:txBody>
      </p:sp>
    </p:spTree>
    <p:extLst>
      <p:ext uri="{BB962C8B-B14F-4D97-AF65-F5344CB8AC3E}">
        <p14:creationId xmlns:p14="http://schemas.microsoft.com/office/powerpoint/2010/main" val="248593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0EA28C4A-8C47-5785-6B56-9095D43AA456}"/>
              </a:ext>
            </a:extLst>
          </p:cNvPr>
          <p:cNvGraphicFramePr/>
          <p:nvPr>
            <p:extLst>
              <p:ext uri="{D42A27DB-BD31-4B8C-83A1-F6EECF244321}">
                <p14:modId xmlns:p14="http://schemas.microsoft.com/office/powerpoint/2010/main" val="1263874277"/>
              </p:ext>
            </p:extLst>
          </p:nvPr>
        </p:nvGraphicFramePr>
        <p:xfrm>
          <a:off x="474435" y="783771"/>
          <a:ext cx="11243129" cy="2824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7784D4AB-67BF-7F17-B809-F77F9CA07BB2}"/>
              </a:ext>
            </a:extLst>
          </p:cNvPr>
          <p:cNvGraphicFramePr/>
          <p:nvPr>
            <p:extLst>
              <p:ext uri="{D42A27DB-BD31-4B8C-83A1-F6EECF244321}">
                <p14:modId xmlns:p14="http://schemas.microsoft.com/office/powerpoint/2010/main" val="1591830720"/>
              </p:ext>
            </p:extLst>
          </p:nvPr>
        </p:nvGraphicFramePr>
        <p:xfrm>
          <a:off x="474435" y="3608614"/>
          <a:ext cx="11243129" cy="28248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8DF436D7-3C87-03EF-BA1E-A78A0182A248}"/>
              </a:ext>
            </a:extLst>
          </p:cNvPr>
          <p:cNvSpPr txBox="1"/>
          <p:nvPr/>
        </p:nvSpPr>
        <p:spPr>
          <a:xfrm>
            <a:off x="474435" y="620485"/>
            <a:ext cx="1857175" cy="584775"/>
          </a:xfrm>
          <a:prstGeom prst="rect">
            <a:avLst/>
          </a:prstGeom>
          <a:noFill/>
        </p:spPr>
        <p:txBody>
          <a:bodyPr wrap="none" rtlCol="0">
            <a:spAutoFit/>
          </a:bodyPr>
          <a:lstStyle/>
          <a:p>
            <a:r>
              <a:rPr lang="en-US" sz="3200" b="1" dirty="0">
                <a:solidFill>
                  <a:schemeClr val="accent2"/>
                </a:solidFill>
              </a:rPr>
              <a:t>Reflection</a:t>
            </a:r>
          </a:p>
        </p:txBody>
      </p:sp>
      <p:sp>
        <p:nvSpPr>
          <p:cNvPr id="5" name="TextBox 4">
            <a:extLst>
              <a:ext uri="{FF2B5EF4-FFF2-40B4-BE49-F238E27FC236}">
                <a16:creationId xmlns:a16="http://schemas.microsoft.com/office/drawing/2014/main" id="{FC89D633-C2AF-E21E-8B10-5735F108E614}"/>
              </a:ext>
            </a:extLst>
          </p:cNvPr>
          <p:cNvSpPr txBox="1"/>
          <p:nvPr/>
        </p:nvSpPr>
        <p:spPr>
          <a:xfrm>
            <a:off x="474434" y="3429000"/>
            <a:ext cx="2911374" cy="584775"/>
          </a:xfrm>
          <a:prstGeom prst="rect">
            <a:avLst/>
          </a:prstGeom>
          <a:noFill/>
        </p:spPr>
        <p:txBody>
          <a:bodyPr wrap="none" rtlCol="0">
            <a:spAutoFit/>
          </a:bodyPr>
          <a:lstStyle/>
          <a:p>
            <a:r>
              <a:rPr lang="en-US" sz="3200" b="1" dirty="0">
                <a:solidFill>
                  <a:schemeClr val="accent3">
                    <a:lumMod val="75000"/>
                  </a:schemeClr>
                </a:solidFill>
              </a:rPr>
              <a:t>Action Planning</a:t>
            </a:r>
          </a:p>
        </p:txBody>
      </p:sp>
    </p:spTree>
    <p:extLst>
      <p:ext uri="{BB962C8B-B14F-4D97-AF65-F5344CB8AC3E}">
        <p14:creationId xmlns:p14="http://schemas.microsoft.com/office/powerpoint/2010/main" val="20335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917BB-50E7-5CEB-0369-55EFF917909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14622FD-5DC6-7948-714D-BB02F8D1EF2D}"/>
              </a:ext>
            </a:extLst>
          </p:cNvPr>
          <p:cNvSpPr>
            <a:spLocks noGrp="1"/>
          </p:cNvSpPr>
          <p:nvPr>
            <p:ph type="title"/>
          </p:nvPr>
        </p:nvSpPr>
        <p:spPr/>
        <p:txBody>
          <a:bodyPr/>
          <a:lstStyle/>
          <a:p>
            <a:r>
              <a:rPr lang="en-US" dirty="0"/>
              <a:t>One institution’s Results</a:t>
            </a:r>
          </a:p>
        </p:txBody>
      </p:sp>
      <p:sp>
        <p:nvSpPr>
          <p:cNvPr id="7" name="Text Placeholder 6">
            <a:extLst>
              <a:ext uri="{FF2B5EF4-FFF2-40B4-BE49-F238E27FC236}">
                <a16:creationId xmlns:a16="http://schemas.microsoft.com/office/drawing/2014/main" id="{9F0784D9-EC9C-8F2C-1517-9A739CCDCFD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69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F820-8884-5376-DE86-723967D73A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079E4-7D08-960E-42AA-FB00C1182F62}"/>
              </a:ext>
            </a:extLst>
          </p:cNvPr>
          <p:cNvSpPr>
            <a:spLocks noGrp="1"/>
          </p:cNvSpPr>
          <p:nvPr>
            <p:ph type="title"/>
          </p:nvPr>
        </p:nvSpPr>
        <p:spPr/>
        <p:txBody>
          <a:bodyPr/>
          <a:lstStyle/>
          <a:p>
            <a:r>
              <a:rPr lang="en-US" b="1" dirty="0"/>
              <a:t>Students </a:t>
            </a:r>
            <a:r>
              <a:rPr lang="en-US" dirty="0"/>
              <a:t>| Perceptions of ISSAQ Score Report</a:t>
            </a:r>
          </a:p>
        </p:txBody>
      </p:sp>
      <p:sp>
        <p:nvSpPr>
          <p:cNvPr id="3" name="Text Placeholder 2">
            <a:extLst>
              <a:ext uri="{FF2B5EF4-FFF2-40B4-BE49-F238E27FC236}">
                <a16:creationId xmlns:a16="http://schemas.microsoft.com/office/drawing/2014/main" id="{1DDBE64C-F138-CF05-F20B-3B00EBE392C0}"/>
              </a:ext>
            </a:extLst>
          </p:cNvPr>
          <p:cNvSpPr>
            <a:spLocks noGrp="1"/>
          </p:cNvSpPr>
          <p:nvPr>
            <p:ph type="body" sz="quarter" idx="13"/>
          </p:nvPr>
        </p:nvSpPr>
        <p:spPr>
          <a:xfrm>
            <a:off x="479591" y="1936749"/>
            <a:ext cx="5514809" cy="4384513"/>
          </a:xfrm>
        </p:spPr>
        <p:txBody>
          <a:bodyPr numCol="1"/>
          <a:lstStyle/>
          <a:p>
            <a:pPr algn="ctr"/>
            <a:r>
              <a:rPr lang="en-US" b="1" dirty="0"/>
              <a:t>Comprehension of Results</a:t>
            </a:r>
          </a:p>
          <a:p>
            <a:pPr algn="ctr">
              <a:spcBef>
                <a:spcPts val="0"/>
              </a:spcBef>
            </a:pPr>
            <a:r>
              <a:rPr lang="en-US" sz="2000" i="1" dirty="0"/>
              <a:t>I understand the results in my ISSAQ Score Report.</a:t>
            </a:r>
          </a:p>
          <a:p>
            <a:endParaRPr lang="en-US" dirty="0"/>
          </a:p>
          <a:p>
            <a:endParaRPr lang="en-US" dirty="0"/>
          </a:p>
          <a:p>
            <a:endParaRPr lang="en-US" dirty="0"/>
          </a:p>
          <a:p>
            <a:endParaRPr lang="en-US" dirty="0"/>
          </a:p>
          <a:p>
            <a:endParaRPr lang="en-US" dirty="0"/>
          </a:p>
          <a:p>
            <a:endParaRPr lang="en-US" dirty="0"/>
          </a:p>
        </p:txBody>
      </p:sp>
      <p:sp>
        <p:nvSpPr>
          <p:cNvPr id="8" name="Text Placeholder 2">
            <a:extLst>
              <a:ext uri="{FF2B5EF4-FFF2-40B4-BE49-F238E27FC236}">
                <a16:creationId xmlns:a16="http://schemas.microsoft.com/office/drawing/2014/main" id="{BAD1A737-AC3C-FAE7-23A0-6CFC332C7B77}"/>
              </a:ext>
            </a:extLst>
          </p:cNvPr>
          <p:cNvSpPr txBox="1">
            <a:spLocks/>
          </p:cNvSpPr>
          <p:nvPr/>
        </p:nvSpPr>
        <p:spPr>
          <a:xfrm>
            <a:off x="6197600" y="1936749"/>
            <a:ext cx="5514809" cy="4384513"/>
          </a:xfrm>
          <a:prstGeom prst="rect">
            <a:avLst/>
          </a:prstGeom>
        </p:spPr>
        <p:txBody>
          <a:bodyPr vert="horz" lIns="91440" tIns="45720" rIns="91440" bIns="45720" numCol="1" rtlCol="0" anchor="t">
            <a:noAutofit/>
          </a:bodyPr>
          <a:lstStyle>
            <a:lvl1pPr marL="0" indent="0" algn="l" defTabSz="457200" rtl="0" eaLnBrk="1" latinLnBrk="0" hangingPunct="1">
              <a:spcBef>
                <a:spcPts val="600"/>
              </a:spcBef>
              <a:spcAft>
                <a:spcPts val="300"/>
              </a:spcAft>
              <a:buClr>
                <a:schemeClr val="accent1"/>
              </a:buClr>
              <a:buSzPct val="92000"/>
              <a:buFont typeface="Wingdings 2" panose="05020102010507070707" pitchFamily="18" charset="2"/>
              <a:buNone/>
              <a:defRPr sz="2400" b="0" i="0" kern="1200">
                <a:solidFill>
                  <a:schemeClr val="tx1"/>
                </a:solidFill>
                <a:latin typeface="+mn-lt"/>
                <a:ea typeface="+mn-ea"/>
                <a:cs typeface="Gill Sans" panose="020B0502020104020203" pitchFamily="34" charset="-79"/>
              </a:defRPr>
            </a:lvl1pPr>
            <a:lvl2pPr marL="463550" indent="-298450" algn="l" defTabSz="457200" rtl="0" eaLnBrk="1" latinLnBrk="0" hangingPunct="1">
              <a:spcBef>
                <a:spcPts val="0"/>
              </a:spcBef>
              <a:spcAft>
                <a:spcPts val="300"/>
              </a:spcAft>
              <a:buClr>
                <a:schemeClr val="accent1"/>
              </a:buClr>
              <a:buSzPct val="100000"/>
              <a:buFont typeface="Wingdings" pitchFamily="2" charset="2"/>
              <a:buChar char="§"/>
              <a:tabLst/>
              <a:defRPr sz="2200" b="0" i="0" kern="1200">
                <a:solidFill>
                  <a:schemeClr val="tx1"/>
                </a:solidFill>
                <a:latin typeface="+mn-lt"/>
                <a:ea typeface="+mn-ea"/>
                <a:cs typeface="Gill Sans" panose="020B0502020104020203" pitchFamily="34" charset="-79"/>
              </a:defRPr>
            </a:lvl2pPr>
            <a:lvl3pPr marL="860425" indent="-276225" algn="l" defTabSz="457200" rtl="0" eaLnBrk="1" latinLnBrk="0" hangingPunct="1">
              <a:spcBef>
                <a:spcPts val="0"/>
              </a:spcBef>
              <a:spcAft>
                <a:spcPts val="300"/>
              </a:spcAft>
              <a:buClr>
                <a:schemeClr val="accent1"/>
              </a:buClr>
              <a:buSzPct val="90000"/>
              <a:buFont typeface="Courier New" panose="02070309020205020404" pitchFamily="49" charset="0"/>
              <a:buChar char="o"/>
              <a:tabLst/>
              <a:defRPr sz="2000" b="0" i="0" kern="1200">
                <a:solidFill>
                  <a:schemeClr val="tx1"/>
                </a:solidFill>
                <a:latin typeface="+mn-lt"/>
                <a:ea typeface="+mn-ea"/>
                <a:cs typeface="Gill Sans" panose="020B0502020104020203" pitchFamily="34" charset="-79"/>
              </a:defRPr>
            </a:lvl3pPr>
            <a:lvl4pPr marL="1203325" indent="-231775" algn="l" defTabSz="457200" rtl="0" eaLnBrk="1" latinLnBrk="0" hangingPunct="1">
              <a:spcBef>
                <a:spcPts val="0"/>
              </a:spcBef>
              <a:spcAft>
                <a:spcPts val="300"/>
              </a:spcAft>
              <a:buClr>
                <a:schemeClr val="accent1"/>
              </a:buClr>
              <a:buSzPct val="100000"/>
              <a:buFont typeface="Wingdings" pitchFamily="2" charset="2"/>
              <a:buChar char="§"/>
              <a:tabLst/>
              <a:defRPr sz="1800" b="0" i="0" kern="1200">
                <a:solidFill>
                  <a:schemeClr val="tx1"/>
                </a:solidFill>
                <a:latin typeface="+mn-lt"/>
                <a:ea typeface="+mn-ea"/>
                <a:cs typeface="Gill Sans" panose="020B0502020104020203" pitchFamily="34" charset="-79"/>
              </a:defRPr>
            </a:lvl4pPr>
            <a:lvl5pPr marL="1544638" indent="-242888" algn="l" defTabSz="457200" rtl="0" eaLnBrk="1" latinLnBrk="0" hangingPunct="1">
              <a:spcBef>
                <a:spcPts val="0"/>
              </a:spcBef>
              <a:spcAft>
                <a:spcPts val="300"/>
              </a:spcAft>
              <a:buClr>
                <a:schemeClr val="accent1"/>
              </a:buClr>
              <a:buSzPct val="120000"/>
              <a:buFont typeface="Arial" panose="020B0604020202020204" pitchFamily="34" charset="0"/>
              <a:buChar char="•"/>
              <a:tabLst/>
              <a:defRPr sz="1800" b="0" i="0" kern="1200">
                <a:solidFill>
                  <a:schemeClr val="tx1"/>
                </a:solidFill>
                <a:latin typeface="+mn-lt"/>
                <a:ea typeface="+mn-ea"/>
                <a:cs typeface="Gill Sans" panose="020B0502020104020203" pitchFamily="34" charset="-79"/>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US" b="1" dirty="0"/>
              <a:t>Perceived Report Accuracy</a:t>
            </a:r>
          </a:p>
          <a:p>
            <a:pPr algn="ctr">
              <a:spcBef>
                <a:spcPts val="0"/>
              </a:spcBef>
            </a:pPr>
            <a:r>
              <a:rPr lang="en-US" sz="2000" i="1" dirty="0"/>
              <a:t>I agree with the strengths/challenges identified in my ISSAQ Score Report.</a:t>
            </a:r>
            <a:endParaRPr lang="en-US" dirty="0"/>
          </a:p>
          <a:p>
            <a:endParaRPr lang="en-US" dirty="0"/>
          </a:p>
          <a:p>
            <a:endParaRPr lang="en-US" dirty="0"/>
          </a:p>
          <a:p>
            <a:endParaRPr lang="en-US" dirty="0"/>
          </a:p>
          <a:p>
            <a:endParaRPr lang="en-US" dirty="0"/>
          </a:p>
          <a:p>
            <a:endParaRPr lang="en-US" dirty="0"/>
          </a:p>
        </p:txBody>
      </p:sp>
      <p:graphicFrame>
        <p:nvGraphicFramePr>
          <p:cNvPr id="4" name="Chart 3">
            <a:extLst>
              <a:ext uri="{FF2B5EF4-FFF2-40B4-BE49-F238E27FC236}">
                <a16:creationId xmlns:a16="http://schemas.microsoft.com/office/drawing/2014/main" id="{EA2EDEEC-4C4D-3FFC-E314-E641BB6F258C}"/>
              </a:ext>
            </a:extLst>
          </p:cNvPr>
          <p:cNvGraphicFramePr>
            <a:graphicFrameLocks/>
          </p:cNvGraphicFramePr>
          <p:nvPr/>
        </p:nvGraphicFramePr>
        <p:xfrm>
          <a:off x="555790" y="3114140"/>
          <a:ext cx="5362410" cy="35269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B787FF68-24FD-FA98-B3EE-410DDF1D7CAF}"/>
              </a:ext>
            </a:extLst>
          </p:cNvPr>
          <p:cNvGraphicFramePr>
            <a:graphicFrameLocks/>
          </p:cNvGraphicFramePr>
          <p:nvPr/>
        </p:nvGraphicFramePr>
        <p:xfrm>
          <a:off x="6273799" y="3111500"/>
          <a:ext cx="5362410" cy="3529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15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61349-8C81-1C2B-92CA-98F3BFB895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EBCB0-A283-27BA-4E13-2C9EB01DC384}"/>
              </a:ext>
            </a:extLst>
          </p:cNvPr>
          <p:cNvSpPr>
            <a:spLocks noGrp="1"/>
          </p:cNvSpPr>
          <p:nvPr>
            <p:ph type="title"/>
          </p:nvPr>
        </p:nvSpPr>
        <p:spPr/>
        <p:txBody>
          <a:bodyPr/>
          <a:lstStyle/>
          <a:p>
            <a:r>
              <a:rPr lang="en-US" b="1" dirty="0"/>
              <a:t>Students </a:t>
            </a:r>
            <a:r>
              <a:rPr lang="en-US" dirty="0"/>
              <a:t>| Overall ISSAQ Survey Perceptions</a:t>
            </a:r>
          </a:p>
        </p:txBody>
      </p:sp>
      <p:sp>
        <p:nvSpPr>
          <p:cNvPr id="6" name="Text Placeholder 5">
            <a:extLst>
              <a:ext uri="{FF2B5EF4-FFF2-40B4-BE49-F238E27FC236}">
                <a16:creationId xmlns:a16="http://schemas.microsoft.com/office/drawing/2014/main" id="{E8220DD6-D0AC-C4CA-F896-711058007408}"/>
              </a:ext>
            </a:extLst>
          </p:cNvPr>
          <p:cNvSpPr>
            <a:spLocks noGrp="1"/>
          </p:cNvSpPr>
          <p:nvPr>
            <p:ph type="body" sz="quarter" idx="13"/>
          </p:nvPr>
        </p:nvSpPr>
        <p:spPr>
          <a:xfrm>
            <a:off x="581191" y="1936749"/>
            <a:ext cx="11029616" cy="4384513"/>
          </a:xfrm>
        </p:spPr>
        <p:txBody>
          <a:bodyPr/>
          <a:lstStyle/>
          <a:p>
            <a:pPr algn="ctr"/>
            <a:r>
              <a:rPr lang="en-US" b="1" dirty="0"/>
              <a:t>Endorsement of ISSAQ Survey</a:t>
            </a:r>
          </a:p>
          <a:p>
            <a:pPr algn="ctr">
              <a:spcBef>
                <a:spcPts val="0"/>
              </a:spcBef>
            </a:pPr>
            <a:r>
              <a:rPr lang="en-US" sz="2000" i="1" dirty="0"/>
              <a:t>I would recommend other students complete ISSAQ to learn about their noncognitive strengths &amp; challenges.</a:t>
            </a:r>
          </a:p>
          <a:p>
            <a:pPr algn="ctr"/>
            <a:endParaRPr lang="en-US" dirty="0"/>
          </a:p>
        </p:txBody>
      </p:sp>
      <p:graphicFrame>
        <p:nvGraphicFramePr>
          <p:cNvPr id="7" name="Chart 6">
            <a:extLst>
              <a:ext uri="{FF2B5EF4-FFF2-40B4-BE49-F238E27FC236}">
                <a16:creationId xmlns:a16="http://schemas.microsoft.com/office/drawing/2014/main" id="{F45B7455-E31A-3326-7C8A-65DB392060E1}"/>
              </a:ext>
            </a:extLst>
          </p:cNvPr>
          <p:cNvGraphicFramePr>
            <a:graphicFrameLocks/>
          </p:cNvGraphicFramePr>
          <p:nvPr/>
        </p:nvGraphicFramePr>
        <p:xfrm>
          <a:off x="581191" y="2897579"/>
          <a:ext cx="11029616" cy="37435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6172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3884-F84E-309A-032D-39E19EAA2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C0091A-A524-882B-475C-1F82A57BE2AB}"/>
              </a:ext>
            </a:extLst>
          </p:cNvPr>
          <p:cNvSpPr>
            <a:spLocks noGrp="1"/>
          </p:cNvSpPr>
          <p:nvPr>
            <p:ph type="title"/>
          </p:nvPr>
        </p:nvSpPr>
        <p:spPr/>
        <p:txBody>
          <a:bodyPr/>
          <a:lstStyle/>
          <a:p>
            <a:r>
              <a:rPr lang="en-US" b="1" dirty="0"/>
              <a:t>Students </a:t>
            </a:r>
            <a:r>
              <a:rPr lang="en-US" dirty="0"/>
              <a:t>| Use of Strengths</a:t>
            </a:r>
          </a:p>
        </p:txBody>
      </p:sp>
      <p:sp>
        <p:nvSpPr>
          <p:cNvPr id="3" name="Text Placeholder 2">
            <a:extLst>
              <a:ext uri="{FF2B5EF4-FFF2-40B4-BE49-F238E27FC236}">
                <a16:creationId xmlns:a16="http://schemas.microsoft.com/office/drawing/2014/main" id="{A330AEE3-DB88-96B6-8407-AFD4D34CDB12}"/>
              </a:ext>
            </a:extLst>
          </p:cNvPr>
          <p:cNvSpPr>
            <a:spLocks noGrp="1"/>
          </p:cNvSpPr>
          <p:nvPr>
            <p:ph type="body" sz="quarter" idx="13"/>
          </p:nvPr>
        </p:nvSpPr>
        <p:spPr>
          <a:xfrm>
            <a:off x="479591" y="1936749"/>
            <a:ext cx="5514809" cy="4384513"/>
          </a:xfrm>
        </p:spPr>
        <p:txBody>
          <a:bodyPr numCol="1"/>
          <a:lstStyle/>
          <a:p>
            <a:pPr algn="ctr"/>
            <a:r>
              <a:rPr lang="en-US" b="1" dirty="0"/>
              <a:t>Perceived Ability</a:t>
            </a:r>
          </a:p>
          <a:p>
            <a:pPr algn="ctr">
              <a:spcBef>
                <a:spcPts val="0"/>
              </a:spcBef>
            </a:pPr>
            <a:r>
              <a:rPr lang="en-US" sz="2000" i="1" dirty="0"/>
              <a:t>I feel confident in my ability to maximize these strengths to enhance my success in college.</a:t>
            </a:r>
            <a:endParaRPr lang="en-US" dirty="0"/>
          </a:p>
          <a:p>
            <a:endParaRPr lang="en-US" dirty="0"/>
          </a:p>
          <a:p>
            <a:endParaRPr lang="en-US" dirty="0"/>
          </a:p>
          <a:p>
            <a:endParaRPr lang="en-US" dirty="0"/>
          </a:p>
          <a:p>
            <a:endParaRPr lang="en-US" dirty="0"/>
          </a:p>
          <a:p>
            <a:endParaRPr lang="en-US" dirty="0"/>
          </a:p>
        </p:txBody>
      </p:sp>
      <p:sp>
        <p:nvSpPr>
          <p:cNvPr id="8" name="Text Placeholder 2">
            <a:extLst>
              <a:ext uri="{FF2B5EF4-FFF2-40B4-BE49-F238E27FC236}">
                <a16:creationId xmlns:a16="http://schemas.microsoft.com/office/drawing/2014/main" id="{6C8C838A-10EA-5012-EA5A-15D334613132}"/>
              </a:ext>
            </a:extLst>
          </p:cNvPr>
          <p:cNvSpPr txBox="1">
            <a:spLocks/>
          </p:cNvSpPr>
          <p:nvPr/>
        </p:nvSpPr>
        <p:spPr>
          <a:xfrm>
            <a:off x="6197600" y="1936749"/>
            <a:ext cx="5514809" cy="4384513"/>
          </a:xfrm>
          <a:prstGeom prst="rect">
            <a:avLst/>
          </a:prstGeom>
        </p:spPr>
        <p:txBody>
          <a:bodyPr vert="horz" lIns="91440" tIns="45720" rIns="91440" bIns="45720" numCol="1" rtlCol="0" anchor="t">
            <a:noAutofit/>
          </a:bodyPr>
          <a:lstStyle>
            <a:lvl1pPr marL="0" indent="0" algn="l" defTabSz="457200" rtl="0" eaLnBrk="1" latinLnBrk="0" hangingPunct="1">
              <a:spcBef>
                <a:spcPts val="600"/>
              </a:spcBef>
              <a:spcAft>
                <a:spcPts val="300"/>
              </a:spcAft>
              <a:buClr>
                <a:schemeClr val="accent1"/>
              </a:buClr>
              <a:buSzPct val="92000"/>
              <a:buFont typeface="Wingdings 2" panose="05020102010507070707" pitchFamily="18" charset="2"/>
              <a:buNone/>
              <a:defRPr sz="2400" b="0" i="0" kern="1200">
                <a:solidFill>
                  <a:schemeClr val="tx1"/>
                </a:solidFill>
                <a:latin typeface="+mn-lt"/>
                <a:ea typeface="+mn-ea"/>
                <a:cs typeface="Gill Sans" panose="020B0502020104020203" pitchFamily="34" charset="-79"/>
              </a:defRPr>
            </a:lvl1pPr>
            <a:lvl2pPr marL="463550" indent="-298450" algn="l" defTabSz="457200" rtl="0" eaLnBrk="1" latinLnBrk="0" hangingPunct="1">
              <a:spcBef>
                <a:spcPts val="0"/>
              </a:spcBef>
              <a:spcAft>
                <a:spcPts val="300"/>
              </a:spcAft>
              <a:buClr>
                <a:schemeClr val="accent1"/>
              </a:buClr>
              <a:buSzPct val="100000"/>
              <a:buFont typeface="Wingdings" pitchFamily="2" charset="2"/>
              <a:buChar char="§"/>
              <a:tabLst/>
              <a:defRPr sz="2200" b="0" i="0" kern="1200">
                <a:solidFill>
                  <a:schemeClr val="tx1"/>
                </a:solidFill>
                <a:latin typeface="+mn-lt"/>
                <a:ea typeface="+mn-ea"/>
                <a:cs typeface="Gill Sans" panose="020B0502020104020203" pitchFamily="34" charset="-79"/>
              </a:defRPr>
            </a:lvl2pPr>
            <a:lvl3pPr marL="860425" indent="-276225" algn="l" defTabSz="457200" rtl="0" eaLnBrk="1" latinLnBrk="0" hangingPunct="1">
              <a:spcBef>
                <a:spcPts val="0"/>
              </a:spcBef>
              <a:spcAft>
                <a:spcPts val="300"/>
              </a:spcAft>
              <a:buClr>
                <a:schemeClr val="accent1"/>
              </a:buClr>
              <a:buSzPct val="90000"/>
              <a:buFont typeface="Courier New" panose="02070309020205020404" pitchFamily="49" charset="0"/>
              <a:buChar char="o"/>
              <a:tabLst/>
              <a:defRPr sz="2000" b="0" i="0" kern="1200">
                <a:solidFill>
                  <a:schemeClr val="tx1"/>
                </a:solidFill>
                <a:latin typeface="+mn-lt"/>
                <a:ea typeface="+mn-ea"/>
                <a:cs typeface="Gill Sans" panose="020B0502020104020203" pitchFamily="34" charset="-79"/>
              </a:defRPr>
            </a:lvl3pPr>
            <a:lvl4pPr marL="1203325" indent="-231775" algn="l" defTabSz="457200" rtl="0" eaLnBrk="1" latinLnBrk="0" hangingPunct="1">
              <a:spcBef>
                <a:spcPts val="0"/>
              </a:spcBef>
              <a:spcAft>
                <a:spcPts val="300"/>
              </a:spcAft>
              <a:buClr>
                <a:schemeClr val="accent1"/>
              </a:buClr>
              <a:buSzPct val="100000"/>
              <a:buFont typeface="Wingdings" pitchFamily="2" charset="2"/>
              <a:buChar char="§"/>
              <a:tabLst/>
              <a:defRPr sz="1800" b="0" i="0" kern="1200">
                <a:solidFill>
                  <a:schemeClr val="tx1"/>
                </a:solidFill>
                <a:latin typeface="+mn-lt"/>
                <a:ea typeface="+mn-ea"/>
                <a:cs typeface="Gill Sans" panose="020B0502020104020203" pitchFamily="34" charset="-79"/>
              </a:defRPr>
            </a:lvl4pPr>
            <a:lvl5pPr marL="1544638" indent="-242888" algn="l" defTabSz="457200" rtl="0" eaLnBrk="1" latinLnBrk="0" hangingPunct="1">
              <a:spcBef>
                <a:spcPts val="0"/>
              </a:spcBef>
              <a:spcAft>
                <a:spcPts val="300"/>
              </a:spcAft>
              <a:buClr>
                <a:schemeClr val="accent1"/>
              </a:buClr>
              <a:buSzPct val="120000"/>
              <a:buFont typeface="Arial" panose="020B0604020202020204" pitchFamily="34" charset="0"/>
              <a:buChar char="•"/>
              <a:tabLst/>
              <a:defRPr sz="1800" b="0" i="0" kern="1200">
                <a:solidFill>
                  <a:schemeClr val="tx1"/>
                </a:solidFill>
                <a:latin typeface="+mn-lt"/>
                <a:ea typeface="+mn-ea"/>
                <a:cs typeface="Gill Sans" panose="020B0502020104020203" pitchFamily="34" charset="-79"/>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ctr"/>
            <a:r>
              <a:rPr lang="en-US" b="1" dirty="0"/>
              <a:t>Need for Support</a:t>
            </a:r>
          </a:p>
          <a:p>
            <a:pPr algn="ctr">
              <a:spcBef>
                <a:spcPts val="0"/>
              </a:spcBef>
            </a:pPr>
            <a:r>
              <a:rPr lang="en-US" sz="2000" i="1" dirty="0"/>
              <a:t>I would like additional guidance/support on how to maximize these strengths.</a:t>
            </a:r>
            <a:endParaRPr lang="en-US" dirty="0"/>
          </a:p>
          <a:p>
            <a:endParaRPr lang="en-US" dirty="0"/>
          </a:p>
          <a:p>
            <a:endParaRPr lang="en-US" dirty="0"/>
          </a:p>
          <a:p>
            <a:endParaRPr lang="en-US" dirty="0"/>
          </a:p>
          <a:p>
            <a:endParaRPr lang="en-US" dirty="0"/>
          </a:p>
        </p:txBody>
      </p:sp>
      <p:graphicFrame>
        <p:nvGraphicFramePr>
          <p:cNvPr id="4" name="Chart 3">
            <a:extLst>
              <a:ext uri="{FF2B5EF4-FFF2-40B4-BE49-F238E27FC236}">
                <a16:creationId xmlns:a16="http://schemas.microsoft.com/office/drawing/2014/main" id="{B9C150BB-E5E7-A326-2851-584F01112D94}"/>
              </a:ext>
            </a:extLst>
          </p:cNvPr>
          <p:cNvGraphicFramePr>
            <a:graphicFrameLocks/>
          </p:cNvGraphicFramePr>
          <p:nvPr/>
        </p:nvGraphicFramePr>
        <p:xfrm>
          <a:off x="555790" y="3114140"/>
          <a:ext cx="5362410" cy="35269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21349AB9-B18B-6050-0A37-F17C1473FD90}"/>
              </a:ext>
            </a:extLst>
          </p:cNvPr>
          <p:cNvGraphicFramePr>
            <a:graphicFrameLocks/>
          </p:cNvGraphicFramePr>
          <p:nvPr/>
        </p:nvGraphicFramePr>
        <p:xfrm>
          <a:off x="6273799" y="3111500"/>
          <a:ext cx="5362410" cy="3529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6679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74B83-8B3B-5975-15D8-2CC846AD73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C80E7-02BE-6F41-D739-820C0EDFC2D9}"/>
              </a:ext>
            </a:extLst>
          </p:cNvPr>
          <p:cNvSpPr>
            <a:spLocks noGrp="1"/>
          </p:cNvSpPr>
          <p:nvPr>
            <p:ph type="title"/>
          </p:nvPr>
        </p:nvSpPr>
        <p:spPr>
          <a:xfrm>
            <a:off x="581192" y="702156"/>
            <a:ext cx="11029616" cy="1013800"/>
          </a:xfrm>
        </p:spPr>
        <p:txBody>
          <a:bodyPr/>
          <a:lstStyle/>
          <a:p>
            <a:r>
              <a:rPr lang="en-US" b="1" dirty="0"/>
              <a:t>Students </a:t>
            </a:r>
            <a:r>
              <a:rPr lang="en-US" dirty="0"/>
              <a:t>| Perceptions of ISSAQ Module</a:t>
            </a:r>
          </a:p>
        </p:txBody>
      </p:sp>
      <p:sp>
        <p:nvSpPr>
          <p:cNvPr id="19" name="Text Placeholder 18">
            <a:extLst>
              <a:ext uri="{FF2B5EF4-FFF2-40B4-BE49-F238E27FC236}">
                <a16:creationId xmlns:a16="http://schemas.microsoft.com/office/drawing/2014/main" id="{9DBD8843-EDAF-F1E0-283D-A8566F691EE6}"/>
              </a:ext>
            </a:extLst>
          </p:cNvPr>
          <p:cNvSpPr>
            <a:spLocks noGrp="1"/>
          </p:cNvSpPr>
          <p:nvPr>
            <p:ph type="body" sz="quarter" idx="13"/>
          </p:nvPr>
        </p:nvSpPr>
        <p:spPr/>
        <p:txBody>
          <a:bodyPr/>
          <a:lstStyle/>
          <a:p>
            <a:pPr algn="ctr"/>
            <a:r>
              <a:rPr lang="en-US" sz="2400" b="1" dirty="0"/>
              <a:t>Utility of Module Components</a:t>
            </a:r>
          </a:p>
          <a:p>
            <a:pPr algn="ctr">
              <a:spcBef>
                <a:spcPts val="0"/>
              </a:spcBef>
            </a:pPr>
            <a:r>
              <a:rPr lang="en-US" sz="2000" i="1" dirty="0"/>
              <a:t>Please indicate the extent to which you found the following ISSAQ Module components useful/informative:</a:t>
            </a:r>
          </a:p>
          <a:p>
            <a:endParaRPr lang="en-US" dirty="0"/>
          </a:p>
        </p:txBody>
      </p:sp>
      <p:graphicFrame>
        <p:nvGraphicFramePr>
          <p:cNvPr id="15" name="Chart 14">
            <a:extLst>
              <a:ext uri="{FF2B5EF4-FFF2-40B4-BE49-F238E27FC236}">
                <a16:creationId xmlns:a16="http://schemas.microsoft.com/office/drawing/2014/main" id="{5EC96DB4-EDFB-E602-AB7E-9262875C6E31}"/>
              </a:ext>
            </a:extLst>
          </p:cNvPr>
          <p:cNvGraphicFramePr>
            <a:graphicFrameLocks/>
          </p:cNvGraphicFramePr>
          <p:nvPr/>
        </p:nvGraphicFramePr>
        <p:xfrm>
          <a:off x="581025" y="2790701"/>
          <a:ext cx="11610976" cy="40672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3344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F8C4FCB-5936-7C1F-F82F-83E6CA731C0D}"/>
              </a:ext>
            </a:extLst>
          </p:cNvPr>
          <p:cNvSpPr>
            <a:spLocks noGrp="1"/>
          </p:cNvSpPr>
          <p:nvPr>
            <p:ph type="title"/>
          </p:nvPr>
        </p:nvSpPr>
        <p:spPr/>
        <p:txBody>
          <a:bodyPr/>
          <a:lstStyle/>
          <a:p>
            <a:r>
              <a:rPr lang="en-US" dirty="0"/>
              <a:t>Reflection as an intervention</a:t>
            </a:r>
          </a:p>
        </p:txBody>
      </p:sp>
      <p:sp>
        <p:nvSpPr>
          <p:cNvPr id="7" name="Text Placeholder 6">
            <a:extLst>
              <a:ext uri="{FF2B5EF4-FFF2-40B4-BE49-F238E27FC236}">
                <a16:creationId xmlns:a16="http://schemas.microsoft.com/office/drawing/2014/main" id="{F4963C66-BC81-D1C5-F889-5D3F8095CE0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3439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75409-F2BC-CE32-AB25-9E8320E23D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75CD67-380F-E3FC-5D9C-A72299766D39}"/>
              </a:ext>
            </a:extLst>
          </p:cNvPr>
          <p:cNvSpPr>
            <a:spLocks noGrp="1"/>
          </p:cNvSpPr>
          <p:nvPr>
            <p:ph type="title"/>
          </p:nvPr>
        </p:nvSpPr>
        <p:spPr/>
        <p:txBody>
          <a:bodyPr/>
          <a:lstStyle/>
          <a:p>
            <a:r>
              <a:rPr lang="en-US" b="1" dirty="0"/>
              <a:t>Students </a:t>
            </a:r>
            <a:r>
              <a:rPr lang="en-US" dirty="0"/>
              <a:t>| Perceptions of ISSAQ Module, Cont. </a:t>
            </a:r>
          </a:p>
        </p:txBody>
      </p:sp>
      <p:sp>
        <p:nvSpPr>
          <p:cNvPr id="8" name="Text Placeholder 7">
            <a:extLst>
              <a:ext uri="{FF2B5EF4-FFF2-40B4-BE49-F238E27FC236}">
                <a16:creationId xmlns:a16="http://schemas.microsoft.com/office/drawing/2014/main" id="{F5CC3E1D-8785-54D7-4E64-7AEFBA5BB288}"/>
              </a:ext>
            </a:extLst>
          </p:cNvPr>
          <p:cNvSpPr>
            <a:spLocks noGrp="1"/>
          </p:cNvSpPr>
          <p:nvPr>
            <p:ph type="body" sz="quarter" idx="13"/>
          </p:nvPr>
        </p:nvSpPr>
        <p:spPr>
          <a:xfrm>
            <a:off x="581191" y="1936749"/>
            <a:ext cx="11029617" cy="886453"/>
          </a:xfrm>
        </p:spPr>
        <p:txBody>
          <a:bodyPr/>
          <a:lstStyle/>
          <a:p>
            <a:pPr algn="ctr"/>
            <a:r>
              <a:rPr lang="en-US" b="1" dirty="0"/>
              <a:t>Perceived Module Outcomes</a:t>
            </a:r>
          </a:p>
          <a:p>
            <a:pPr algn="ctr">
              <a:spcBef>
                <a:spcPts val="0"/>
              </a:spcBef>
            </a:pPr>
            <a:r>
              <a:rPr lang="en-US" sz="2000" i="1" dirty="0"/>
              <a:t>After completing the ISSAQ Module…</a:t>
            </a:r>
          </a:p>
        </p:txBody>
      </p:sp>
      <p:grpSp>
        <p:nvGrpSpPr>
          <p:cNvPr id="17" name="Group 16">
            <a:extLst>
              <a:ext uri="{FF2B5EF4-FFF2-40B4-BE49-F238E27FC236}">
                <a16:creationId xmlns:a16="http://schemas.microsoft.com/office/drawing/2014/main" id="{EA6DF654-AF5E-F92A-B59B-D3F47E8A1692}"/>
              </a:ext>
            </a:extLst>
          </p:cNvPr>
          <p:cNvGrpSpPr/>
          <p:nvPr/>
        </p:nvGrpSpPr>
        <p:grpSpPr>
          <a:xfrm>
            <a:off x="326276" y="2707575"/>
            <a:ext cx="12237818" cy="4197927"/>
            <a:chOff x="326276" y="2634521"/>
            <a:chExt cx="11451211" cy="4223479"/>
          </a:xfrm>
        </p:grpSpPr>
        <p:graphicFrame>
          <p:nvGraphicFramePr>
            <p:cNvPr id="6" name="Chart 5">
              <a:extLst>
                <a:ext uri="{FF2B5EF4-FFF2-40B4-BE49-F238E27FC236}">
                  <a16:creationId xmlns:a16="http://schemas.microsoft.com/office/drawing/2014/main" id="{DF740A8F-8EF3-256C-92E0-67F34CD46C2D}"/>
                </a:ext>
              </a:extLst>
            </p:cNvPr>
            <p:cNvGraphicFramePr>
              <a:graphicFrameLocks/>
            </p:cNvGraphicFramePr>
            <p:nvPr/>
          </p:nvGraphicFramePr>
          <p:xfrm>
            <a:off x="4643252" y="2634521"/>
            <a:ext cx="7134235" cy="4223479"/>
          </p:xfrm>
          <a:graphic>
            <a:graphicData uri="http://schemas.openxmlformats.org/drawingml/2006/chart">
              <c:chart xmlns:c="http://schemas.openxmlformats.org/drawingml/2006/chart" xmlns:r="http://schemas.openxmlformats.org/officeDocument/2006/relationships" r:id="rId2"/>
            </a:graphicData>
          </a:graphic>
        </p:graphicFrame>
        <p:grpSp>
          <p:nvGrpSpPr>
            <p:cNvPr id="16" name="Group 15">
              <a:extLst>
                <a:ext uri="{FF2B5EF4-FFF2-40B4-BE49-F238E27FC236}">
                  <a16:creationId xmlns:a16="http://schemas.microsoft.com/office/drawing/2014/main" id="{F81039BC-2A1F-23B1-F916-B53DBFDDBEFC}"/>
                </a:ext>
              </a:extLst>
            </p:cNvPr>
            <p:cNvGrpSpPr/>
            <p:nvPr/>
          </p:nvGrpSpPr>
          <p:grpSpPr>
            <a:xfrm>
              <a:off x="326276" y="2849057"/>
              <a:ext cx="4518856" cy="3054068"/>
              <a:chOff x="429297" y="2476605"/>
              <a:chExt cx="5666700" cy="3054068"/>
            </a:xfrm>
          </p:grpSpPr>
          <p:sp>
            <p:nvSpPr>
              <p:cNvPr id="12" name="TextBox 11">
                <a:extLst>
                  <a:ext uri="{FF2B5EF4-FFF2-40B4-BE49-F238E27FC236}">
                    <a16:creationId xmlns:a16="http://schemas.microsoft.com/office/drawing/2014/main" id="{E92842BA-C221-2D67-8E4D-F9B118D4DD95}"/>
                  </a:ext>
                </a:extLst>
              </p:cNvPr>
              <p:cNvSpPr txBox="1"/>
              <p:nvPr/>
            </p:nvSpPr>
            <p:spPr>
              <a:xfrm>
                <a:off x="657678" y="2476605"/>
                <a:ext cx="5438319" cy="584775"/>
              </a:xfrm>
              <a:prstGeom prst="rect">
                <a:avLst/>
              </a:prstGeom>
              <a:noFill/>
            </p:spPr>
            <p:txBody>
              <a:bodyPr wrap="square" rtlCol="0">
                <a:spAutoFit/>
              </a:bodyPr>
              <a:lstStyle/>
              <a:p>
                <a:pPr algn="r"/>
                <a:r>
                  <a:rPr lang="en-US" sz="1600" i="1" dirty="0"/>
                  <a:t>I understand the 12 ISSAQ factors and how they relate to success in college.</a:t>
                </a:r>
              </a:p>
            </p:txBody>
          </p:sp>
          <p:sp>
            <p:nvSpPr>
              <p:cNvPr id="13" name="TextBox 12">
                <a:extLst>
                  <a:ext uri="{FF2B5EF4-FFF2-40B4-BE49-F238E27FC236}">
                    <a16:creationId xmlns:a16="http://schemas.microsoft.com/office/drawing/2014/main" id="{768C71D4-4F42-A557-B9AC-CB1253BE922C}"/>
                  </a:ext>
                </a:extLst>
              </p:cNvPr>
              <p:cNvSpPr txBox="1"/>
              <p:nvPr/>
            </p:nvSpPr>
            <p:spPr>
              <a:xfrm>
                <a:off x="429297" y="3299703"/>
                <a:ext cx="5664723" cy="584775"/>
              </a:xfrm>
              <a:prstGeom prst="rect">
                <a:avLst/>
              </a:prstGeom>
              <a:noFill/>
            </p:spPr>
            <p:txBody>
              <a:bodyPr wrap="square" rtlCol="0">
                <a:spAutoFit/>
              </a:bodyPr>
              <a:lstStyle/>
              <a:p>
                <a:pPr algn="r"/>
                <a:r>
                  <a:rPr lang="en-US" sz="1600" i="1" dirty="0"/>
                  <a:t>I know more about my personal strengths/challenges and how they can impact my success in college.</a:t>
                </a:r>
              </a:p>
            </p:txBody>
          </p:sp>
          <p:sp>
            <p:nvSpPr>
              <p:cNvPr id="14" name="TextBox 13">
                <a:extLst>
                  <a:ext uri="{FF2B5EF4-FFF2-40B4-BE49-F238E27FC236}">
                    <a16:creationId xmlns:a16="http://schemas.microsoft.com/office/drawing/2014/main" id="{1D0DBA22-1354-66C5-6099-4DF57F7DDCBC}"/>
                  </a:ext>
                </a:extLst>
              </p:cNvPr>
              <p:cNvSpPr txBox="1"/>
              <p:nvPr/>
            </p:nvSpPr>
            <p:spPr>
              <a:xfrm>
                <a:off x="657676" y="4122800"/>
                <a:ext cx="5436341" cy="584775"/>
              </a:xfrm>
              <a:prstGeom prst="rect">
                <a:avLst/>
              </a:prstGeom>
              <a:noFill/>
            </p:spPr>
            <p:txBody>
              <a:bodyPr wrap="square" rtlCol="0">
                <a:spAutoFit/>
              </a:bodyPr>
              <a:lstStyle/>
              <a:p>
                <a:pPr algn="r"/>
                <a:r>
                  <a:rPr lang="en-US" sz="1600" i="1" dirty="0"/>
                  <a:t>I feel motivated to address my noncognitive challenges/maximize my strengths.</a:t>
                </a:r>
              </a:p>
            </p:txBody>
          </p:sp>
          <p:sp>
            <p:nvSpPr>
              <p:cNvPr id="15" name="TextBox 14">
                <a:extLst>
                  <a:ext uri="{FF2B5EF4-FFF2-40B4-BE49-F238E27FC236}">
                    <a16:creationId xmlns:a16="http://schemas.microsoft.com/office/drawing/2014/main" id="{3007D8CE-B6B1-2248-C437-29A273D9012E}"/>
                  </a:ext>
                </a:extLst>
              </p:cNvPr>
              <p:cNvSpPr txBox="1"/>
              <p:nvPr/>
            </p:nvSpPr>
            <p:spPr>
              <a:xfrm>
                <a:off x="657675" y="4945898"/>
                <a:ext cx="5436341" cy="584775"/>
              </a:xfrm>
              <a:prstGeom prst="rect">
                <a:avLst/>
              </a:prstGeom>
              <a:noFill/>
            </p:spPr>
            <p:txBody>
              <a:bodyPr wrap="square" rtlCol="0">
                <a:spAutoFit/>
              </a:bodyPr>
              <a:lstStyle/>
              <a:p>
                <a:pPr algn="r"/>
                <a:r>
                  <a:rPr lang="en-US" sz="1600" i="1" dirty="0"/>
                  <a:t>I feel equipped to address my noncognitive challenges/maximize my strengths.</a:t>
                </a:r>
              </a:p>
            </p:txBody>
          </p:sp>
        </p:grpSp>
      </p:grpSp>
    </p:spTree>
    <p:extLst>
      <p:ext uri="{BB962C8B-B14F-4D97-AF65-F5344CB8AC3E}">
        <p14:creationId xmlns:p14="http://schemas.microsoft.com/office/powerpoint/2010/main" val="319827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84499-4FB5-04D3-4353-A3569600D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B26F8-268E-A416-33D7-9D9D6C2963E8}"/>
              </a:ext>
            </a:extLst>
          </p:cNvPr>
          <p:cNvSpPr>
            <a:spLocks noGrp="1"/>
          </p:cNvSpPr>
          <p:nvPr>
            <p:ph type="title"/>
          </p:nvPr>
        </p:nvSpPr>
        <p:spPr/>
        <p:txBody>
          <a:bodyPr/>
          <a:lstStyle/>
          <a:p>
            <a:r>
              <a:rPr lang="en-US" b="1" dirty="0"/>
              <a:t>Students</a:t>
            </a:r>
            <a:r>
              <a:rPr lang="en-US" dirty="0"/>
              <a:t> | Qualitative Module FEEDBACK</a:t>
            </a:r>
          </a:p>
        </p:txBody>
      </p:sp>
      <p:sp>
        <p:nvSpPr>
          <p:cNvPr id="8" name="Text Placeholder 7">
            <a:extLst>
              <a:ext uri="{FF2B5EF4-FFF2-40B4-BE49-F238E27FC236}">
                <a16:creationId xmlns:a16="http://schemas.microsoft.com/office/drawing/2014/main" id="{89F3F12A-4A91-A169-71C0-189BFE0FF746}"/>
              </a:ext>
            </a:extLst>
          </p:cNvPr>
          <p:cNvSpPr>
            <a:spLocks noGrp="1"/>
          </p:cNvSpPr>
          <p:nvPr>
            <p:ph type="body" sz="quarter" idx="13"/>
          </p:nvPr>
        </p:nvSpPr>
        <p:spPr>
          <a:xfrm>
            <a:off x="581191" y="3240163"/>
            <a:ext cx="11029617" cy="3579737"/>
          </a:xfrm>
        </p:spPr>
        <p:txBody>
          <a:bodyPr numCol="2" spcCol="274320"/>
          <a:lstStyle/>
          <a:p>
            <a:pPr indent="-276225"/>
            <a:r>
              <a:rPr lang="en-US" sz="2000" b="1" i="0" u="none" strike="noStrike" dirty="0">
                <a:solidFill>
                  <a:srgbClr val="000000"/>
                </a:solidFill>
                <a:effectLst/>
              </a:rPr>
              <a:t>Opportunity for Self-Reflection &amp; Growth</a:t>
            </a:r>
          </a:p>
          <a:p>
            <a:pPr lvl="1" indent="-276225">
              <a:buClr>
                <a:srgbClr val="405767"/>
              </a:buClr>
              <a:defRPr/>
            </a:pPr>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“The ISSAQ module allowed for a lot of self-reflection.”</a:t>
            </a:r>
          </a:p>
          <a:p>
            <a:pPr lvl="1" indent="-276225">
              <a:buClr>
                <a:srgbClr val="405767"/>
              </a:buClr>
              <a:defRPr/>
            </a:pPr>
            <a:r>
              <a:rPr lang="en-US" sz="1600" i="1" dirty="0">
                <a:solidFill>
                  <a:srgbClr val="000000"/>
                </a:solidFill>
                <a:latin typeface="Tw Cen MT" panose="020B0602020104020603"/>
              </a:rPr>
              <a:t>“That it gave me time to reflect.”</a:t>
            </a:r>
            <a:endPar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endParaRPr>
          </a:p>
          <a:p>
            <a:pPr marL="463550" marR="0" lvl="1" indent="-276225" algn="l" defTabSz="457200" rtl="0" eaLnBrk="1" fontAlgn="auto" latinLnBrk="0" hangingPunct="1">
              <a:lnSpc>
                <a:spcPct val="100000"/>
              </a:lnSpc>
              <a:spcBef>
                <a:spcPts val="0"/>
              </a:spcBef>
              <a:spcAft>
                <a:spcPts val="300"/>
              </a:spcAft>
              <a:buClr>
                <a:srgbClr val="405767"/>
              </a:buClr>
              <a:buSzPct val="100000"/>
              <a:buFont typeface="Wingdings" pitchFamily="2" charset="2"/>
              <a:buChar char="§"/>
              <a:tabLst/>
              <a:defRPr/>
            </a:pPr>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“I like learning about areas I need to improve in. Improving in these areas will help me become a better student and be successful in college.”</a:t>
            </a:r>
          </a:p>
          <a:p>
            <a:pPr lvl="1" indent="-276225">
              <a:buClr>
                <a:srgbClr val="405767"/>
              </a:buClr>
              <a:defRPr/>
            </a:pPr>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“It informed me a lot about myself and has actively helped me with my challenges.</a:t>
            </a:r>
            <a:r>
              <a:rPr lang="en-US" sz="1600" i="1" dirty="0">
                <a:solidFill>
                  <a:srgbClr val="000000"/>
                </a:solidFill>
                <a:latin typeface="Tw Cen MT" panose="020B0602020104020603"/>
              </a:rPr>
              <a:t>”</a:t>
            </a:r>
            <a:endPar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endParaRPr>
          </a:p>
          <a:p>
            <a:pPr marL="463550" marR="0" lvl="1" indent="-276225" algn="l" defTabSz="457200" rtl="0" eaLnBrk="1" fontAlgn="auto" latinLnBrk="0" hangingPunct="1">
              <a:lnSpc>
                <a:spcPct val="100000"/>
              </a:lnSpc>
              <a:spcBef>
                <a:spcPts val="0"/>
              </a:spcBef>
              <a:spcAft>
                <a:spcPts val="300"/>
              </a:spcAft>
              <a:buClr>
                <a:srgbClr val="405767"/>
              </a:buClr>
              <a:buSzPct val="100000"/>
              <a:buFont typeface="Wingdings" pitchFamily="2" charset="2"/>
              <a:buChar char="§"/>
              <a:tabLst/>
              <a:defRPr/>
            </a:pPr>
            <a:r>
              <a:rPr lang="en-US" sz="1600" i="1" dirty="0">
                <a:solidFill>
                  <a:srgbClr val="000000"/>
                </a:solidFill>
                <a:latin typeface="Tw Cen MT" panose="020B0602020104020603"/>
              </a:rPr>
              <a:t>”</a:t>
            </a:r>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I [</a:t>
            </a:r>
            <a:r>
              <a:rPr lang="en-US" sz="1600" i="1" dirty="0">
                <a:solidFill>
                  <a:srgbClr val="000000"/>
                </a:solidFill>
                <a:latin typeface="Tw Cen MT" panose="020B0602020104020603"/>
              </a:rPr>
              <a:t>found out] </a:t>
            </a:r>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things about myself that can help me in the future.”</a:t>
            </a:r>
          </a:p>
          <a:p>
            <a:pPr lvl="1" indent="-276225">
              <a:buClr>
                <a:srgbClr val="405767"/>
              </a:buClr>
              <a:defRPr/>
            </a:pPr>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“Giving me the strength to sit down and address some of these things.</a:t>
            </a:r>
          </a:p>
          <a:p>
            <a:pPr lvl="1" indent="-276225">
              <a:buClr>
                <a:srgbClr val="405767"/>
              </a:buClr>
              <a:defRPr/>
            </a:pPr>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“That it humbled me about things I wouldn't have addressed.”</a:t>
            </a:r>
          </a:p>
          <a:p>
            <a:pPr marL="463550" marR="0" lvl="1" indent="-276225" algn="l" defTabSz="457200" rtl="0" eaLnBrk="1" fontAlgn="auto" latinLnBrk="0" hangingPunct="1">
              <a:lnSpc>
                <a:spcPct val="100000"/>
              </a:lnSpc>
              <a:spcBef>
                <a:spcPts val="0"/>
              </a:spcBef>
              <a:spcAft>
                <a:spcPts val="300"/>
              </a:spcAft>
              <a:buClr>
                <a:srgbClr val="405767"/>
              </a:buClr>
              <a:buSzPct val="100000"/>
              <a:buFont typeface="Wingdings" pitchFamily="2" charset="2"/>
              <a:buChar char="§"/>
              <a:tabLst/>
              <a:defRPr/>
            </a:pPr>
            <a:endPar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endParaRPr>
          </a:p>
          <a:p>
            <a:pPr indent="-276225"/>
            <a:endParaRPr lang="en-US" sz="2000" b="1" i="0" u="none" strike="noStrike" dirty="0">
              <a:solidFill>
                <a:srgbClr val="000000"/>
              </a:solidFill>
              <a:effectLst/>
            </a:endParaRPr>
          </a:p>
          <a:p>
            <a:pPr indent="-276225"/>
            <a:endParaRPr lang="en-US" sz="2000" b="1" i="0" u="none" strike="noStrike" dirty="0">
              <a:solidFill>
                <a:srgbClr val="000000"/>
              </a:solidFill>
              <a:effectLst/>
            </a:endParaRPr>
          </a:p>
          <a:p>
            <a:pPr indent="-276225"/>
            <a:r>
              <a:rPr lang="en-US" sz="2000" b="1" i="0" u="none" strike="noStrike" dirty="0">
                <a:solidFill>
                  <a:srgbClr val="000000"/>
                </a:solidFill>
                <a:effectLst/>
              </a:rPr>
              <a:t>The ISSAQ </a:t>
            </a:r>
            <a:r>
              <a:rPr lang="en-US" sz="2000" b="1" dirty="0">
                <a:solidFill>
                  <a:srgbClr val="000000"/>
                </a:solidFill>
              </a:rPr>
              <a:t>S</a:t>
            </a:r>
            <a:r>
              <a:rPr lang="en-US" sz="2000" b="1" i="0" u="none" strike="noStrike" dirty="0">
                <a:solidFill>
                  <a:srgbClr val="000000"/>
                </a:solidFill>
                <a:effectLst/>
              </a:rPr>
              <a:t>tudent Survey &amp; Score Report</a:t>
            </a:r>
          </a:p>
          <a:p>
            <a:pPr lvl="1" indent="-276225"/>
            <a:r>
              <a:rPr lang="en-US" sz="1600" b="0" i="1" u="none" strike="noStrike" dirty="0">
                <a:solidFill>
                  <a:srgbClr val="000000"/>
                </a:solidFill>
                <a:effectLst/>
              </a:rPr>
              <a:t>“I enjoyed the score report the most. It allowed me to view some of my strengths and weaknesses in detail.”</a:t>
            </a:r>
          </a:p>
          <a:p>
            <a:pPr lvl="1" indent="-276225"/>
            <a:r>
              <a:rPr lang="en-US" sz="1600" b="0" i="1" u="none" strike="noStrike" dirty="0">
                <a:solidFill>
                  <a:srgbClr val="000000"/>
                </a:solidFill>
                <a:effectLst/>
              </a:rPr>
              <a:t>“How my results actually applied to me.</a:t>
            </a:r>
            <a:r>
              <a:rPr lang="en-US" sz="1600" i="1" dirty="0">
                <a:solidFill>
                  <a:srgbClr val="000000"/>
                </a:solidFill>
              </a:rPr>
              <a:t>”</a:t>
            </a:r>
            <a:endParaRPr lang="en-US" sz="1600" b="0" i="1" u="none" strike="noStrike" dirty="0">
              <a:solidFill>
                <a:srgbClr val="000000"/>
              </a:solidFill>
              <a:effectLst/>
            </a:endParaRPr>
          </a:p>
          <a:p>
            <a:pPr lvl="1" indent="-276225"/>
            <a:r>
              <a:rPr lang="en-US" sz="1600" i="1" dirty="0">
                <a:solidFill>
                  <a:srgbClr val="000000"/>
                </a:solidFill>
              </a:rPr>
              <a:t>“The very deep questions it asked that truly made me think about how I work, study, and comprehend material.”</a:t>
            </a:r>
          </a:p>
          <a:p>
            <a:pPr lvl="1" indent="-276225"/>
            <a:r>
              <a:rPr lang="en-US" sz="1600" i="1" dirty="0">
                <a:solidFill>
                  <a:srgbClr val="000000"/>
                </a:solidFill>
              </a:rPr>
              <a:t>How quick and accurate [the survey] is.</a:t>
            </a:r>
            <a:endParaRPr lang="en-US" sz="1600" b="0" i="1" u="none" strike="noStrike" dirty="0">
              <a:solidFill>
                <a:srgbClr val="000000"/>
              </a:solidFill>
              <a:effectLst/>
            </a:endParaRPr>
          </a:p>
          <a:p>
            <a:pPr lvl="1" indent="-276225"/>
            <a:r>
              <a:rPr lang="en-US" sz="1600" b="0" i="1" u="none" strike="noStrike" dirty="0">
                <a:solidFill>
                  <a:srgbClr val="000000"/>
                </a:solidFill>
                <a:effectLst/>
              </a:rPr>
              <a:t>“How it accurately highlighted my strengths and challenges, and gave more info on how to build on them both.“</a:t>
            </a:r>
          </a:p>
          <a:p>
            <a:pPr lvl="1" indent="-276225"/>
            <a:r>
              <a:rPr lang="en-US" sz="1600" i="1" dirty="0">
                <a:solidFill>
                  <a:srgbClr val="000000"/>
                </a:solidFill>
              </a:rPr>
              <a:t>“How after the scores came back ISSAQ gave websites/apps or strategies to help with each category.”</a:t>
            </a:r>
          </a:p>
          <a:p>
            <a:pPr lvl="1" indent="-276225"/>
            <a:r>
              <a:rPr lang="en-US" sz="1600" i="1" dirty="0">
                <a:solidFill>
                  <a:srgbClr val="000000"/>
                </a:solidFill>
              </a:rPr>
              <a:t>“</a:t>
            </a:r>
            <a:r>
              <a:rPr lang="en-US" sz="1600" b="0" i="1" u="none" strike="noStrike" dirty="0">
                <a:solidFill>
                  <a:srgbClr val="000000"/>
                </a:solidFill>
                <a:effectLst/>
              </a:rPr>
              <a:t>I liked that it didn’t discourage me about the things that I need to work on.”</a:t>
            </a:r>
          </a:p>
          <a:p>
            <a:pPr lvl="1" indent="-276225"/>
            <a:endParaRPr lang="en-US" sz="1600" i="1" dirty="0">
              <a:solidFill>
                <a:srgbClr val="000000"/>
              </a:solidFill>
            </a:endParaRPr>
          </a:p>
          <a:p>
            <a:pPr indent="-276225"/>
            <a:endParaRPr lang="en-US" sz="1600" i="1" u="none" strike="noStrike" dirty="0">
              <a:solidFill>
                <a:srgbClr val="000000"/>
              </a:solidFill>
              <a:effectLst/>
            </a:endParaRPr>
          </a:p>
          <a:p>
            <a:pPr indent="-276225"/>
            <a:endParaRPr lang="en-US" sz="1600" i="1" u="none" strike="noStrike" dirty="0">
              <a:solidFill>
                <a:srgbClr val="000000"/>
              </a:solidFill>
              <a:effectLst/>
            </a:endParaRPr>
          </a:p>
        </p:txBody>
      </p:sp>
      <p:sp>
        <p:nvSpPr>
          <p:cNvPr id="43" name="TextBox 42">
            <a:extLst>
              <a:ext uri="{FF2B5EF4-FFF2-40B4-BE49-F238E27FC236}">
                <a16:creationId xmlns:a16="http://schemas.microsoft.com/office/drawing/2014/main" id="{7BF50E2C-49F0-5B75-6E53-1CB77EC65DF8}"/>
              </a:ext>
            </a:extLst>
          </p:cNvPr>
          <p:cNvSpPr txBox="1"/>
          <p:nvPr/>
        </p:nvSpPr>
        <p:spPr>
          <a:xfrm>
            <a:off x="581191" y="1800936"/>
            <a:ext cx="11029616" cy="769441"/>
          </a:xfrm>
          <a:prstGeom prst="rect">
            <a:avLst/>
          </a:prstGeom>
          <a:noFill/>
        </p:spPr>
        <p:txBody>
          <a:bodyPr wrap="square">
            <a:spAutoFit/>
          </a:bodyPr>
          <a:lstStyle/>
          <a:p>
            <a:pPr algn="ctr"/>
            <a:r>
              <a:rPr lang="en-US" sz="2400" b="1" dirty="0"/>
              <a:t>Positive Feedback</a:t>
            </a:r>
          </a:p>
          <a:p>
            <a:pPr algn="ctr"/>
            <a:r>
              <a:rPr lang="en-US" sz="2000" i="1" dirty="0"/>
              <a:t>What did you like most about the ISSAQ Module? </a:t>
            </a:r>
            <a:r>
              <a:rPr lang="en-US" i="1" dirty="0"/>
              <a:t>(n=397)</a:t>
            </a:r>
          </a:p>
        </p:txBody>
      </p:sp>
      <p:sp>
        <p:nvSpPr>
          <p:cNvPr id="14" name="TextBox 13">
            <a:extLst>
              <a:ext uri="{FF2B5EF4-FFF2-40B4-BE49-F238E27FC236}">
                <a16:creationId xmlns:a16="http://schemas.microsoft.com/office/drawing/2014/main" id="{C5FE9AC4-AFFA-B571-7496-61166762563D}"/>
              </a:ext>
            </a:extLst>
          </p:cNvPr>
          <p:cNvSpPr txBox="1"/>
          <p:nvPr/>
        </p:nvSpPr>
        <p:spPr>
          <a:xfrm>
            <a:off x="581191" y="2532277"/>
            <a:ext cx="11029616" cy="707886"/>
          </a:xfrm>
          <a:prstGeom prst="rect">
            <a:avLst/>
          </a:prstGeom>
          <a:noFill/>
        </p:spPr>
        <p:txBody>
          <a:bodyPr wrap="square">
            <a:spAutoFit/>
          </a:bodyPr>
          <a:lstStyle/>
          <a:p>
            <a:pPr indent="-298450"/>
            <a:r>
              <a:rPr lang="en-US" sz="2000" dirty="0"/>
              <a:t>In total, 83% of survey respondents provided positive feedback about the ISSAQ module. Overwhelmingly, their feedback mentioned the following:</a:t>
            </a:r>
          </a:p>
        </p:txBody>
      </p:sp>
    </p:spTree>
    <p:extLst>
      <p:ext uri="{BB962C8B-B14F-4D97-AF65-F5344CB8AC3E}">
        <p14:creationId xmlns:p14="http://schemas.microsoft.com/office/powerpoint/2010/main" val="270075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DAFC4-A179-2448-D4AB-F96FC89AC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1814C9-3427-B552-E022-0AEE5D0C4E3B}"/>
              </a:ext>
            </a:extLst>
          </p:cNvPr>
          <p:cNvSpPr>
            <a:spLocks noGrp="1"/>
          </p:cNvSpPr>
          <p:nvPr>
            <p:ph type="title"/>
          </p:nvPr>
        </p:nvSpPr>
        <p:spPr/>
        <p:txBody>
          <a:bodyPr/>
          <a:lstStyle/>
          <a:p>
            <a:r>
              <a:rPr lang="en-US" b="1" dirty="0"/>
              <a:t>Students</a:t>
            </a:r>
            <a:r>
              <a:rPr lang="en-US" dirty="0"/>
              <a:t> | Qualitative Module FEEDBACK</a:t>
            </a:r>
          </a:p>
        </p:txBody>
      </p:sp>
      <p:sp>
        <p:nvSpPr>
          <p:cNvPr id="8" name="Text Placeholder 7">
            <a:extLst>
              <a:ext uri="{FF2B5EF4-FFF2-40B4-BE49-F238E27FC236}">
                <a16:creationId xmlns:a16="http://schemas.microsoft.com/office/drawing/2014/main" id="{A8471BC9-90DF-6DCF-1E08-16E8C8A19107}"/>
              </a:ext>
            </a:extLst>
          </p:cNvPr>
          <p:cNvSpPr>
            <a:spLocks noGrp="1"/>
          </p:cNvSpPr>
          <p:nvPr>
            <p:ph type="body" sz="quarter" idx="13"/>
          </p:nvPr>
        </p:nvSpPr>
        <p:spPr>
          <a:xfrm>
            <a:off x="581192" y="2918374"/>
            <a:ext cx="11029616" cy="3795637"/>
          </a:xfrm>
        </p:spPr>
        <p:txBody>
          <a:bodyPr numCol="2" spcCol="274320"/>
          <a:lstStyle/>
          <a:p>
            <a:pPr indent="-276225"/>
            <a:r>
              <a:rPr lang="en-US" sz="2000" b="1" dirty="0">
                <a:solidFill>
                  <a:srgbClr val="000000"/>
                </a:solidFill>
              </a:rPr>
              <a:t>Learning about ISSAQ Factors</a:t>
            </a:r>
          </a:p>
          <a:p>
            <a:pPr lvl="1" indent="-276225"/>
            <a:r>
              <a:rPr lang="en-US" sz="1600" b="0" i="1" u="none" strike="noStrike" dirty="0">
                <a:solidFill>
                  <a:srgbClr val="000000"/>
                </a:solidFill>
                <a:effectLst/>
              </a:rPr>
              <a:t>“I liked the factors that were provided and how each one described something very important for college success.”</a:t>
            </a:r>
          </a:p>
          <a:p>
            <a:pPr lvl="1" indent="-276225"/>
            <a:r>
              <a:rPr lang="en-US" sz="1600" b="0" i="1" u="none" strike="noStrike" dirty="0">
                <a:solidFill>
                  <a:srgbClr val="000000"/>
                </a:solidFill>
                <a:effectLst/>
              </a:rPr>
              <a:t>“The 12 different factors and how they can help you succeed in college.”</a:t>
            </a:r>
          </a:p>
          <a:p>
            <a:pPr lvl="1" indent="-276225"/>
            <a:r>
              <a:rPr lang="en-US" sz="1600" i="1" dirty="0">
                <a:solidFill>
                  <a:srgbClr val="000000"/>
                </a:solidFill>
              </a:rPr>
              <a:t>“</a:t>
            </a:r>
            <a:r>
              <a:rPr lang="en-US" sz="1600" b="0" i="1" u="none" strike="noStrike" dirty="0">
                <a:solidFill>
                  <a:srgbClr val="000000"/>
                </a:solidFill>
                <a:effectLst/>
              </a:rPr>
              <a:t>How it helped me realize some of the key factors for success in college.”</a:t>
            </a:r>
          </a:p>
          <a:p>
            <a:pPr lvl="1" indent="-276225"/>
            <a:r>
              <a:rPr lang="en-US" sz="1600" b="0" i="1" u="none" strike="noStrike" dirty="0">
                <a:solidFill>
                  <a:srgbClr val="000000"/>
                </a:solidFill>
                <a:effectLst/>
              </a:rPr>
              <a:t>“Learning about the success factors.”</a:t>
            </a:r>
          </a:p>
          <a:p>
            <a:pPr indent="-276225">
              <a:spcBef>
                <a:spcPts val="300"/>
              </a:spcBef>
            </a:pPr>
            <a:r>
              <a:rPr lang="en-US" sz="2000" b="1" dirty="0">
                <a:solidFill>
                  <a:srgbClr val="000000"/>
                </a:solidFill>
              </a:rPr>
              <a:t>Other Module Components</a:t>
            </a:r>
          </a:p>
          <a:p>
            <a:pPr marL="473075" lvl="1" indent="-285750"/>
            <a:r>
              <a:rPr lang="en-US" sz="1600" i="1" u="none" strike="noStrike" dirty="0">
                <a:solidFill>
                  <a:srgbClr val="000000"/>
                </a:solidFill>
                <a:effectLst/>
              </a:rPr>
              <a:t>“I like the reflection assignment, it really made me think about my score and what I need to work more on.”</a:t>
            </a:r>
          </a:p>
          <a:p>
            <a:pPr marL="473075" lvl="1" indent="-285750"/>
            <a:r>
              <a:rPr lang="en-US" sz="1600" i="1" u="none" strike="noStrike" dirty="0">
                <a:solidFill>
                  <a:srgbClr val="000000"/>
                </a:solidFill>
                <a:effectLst/>
              </a:rPr>
              <a:t>“The class discussion we had about the different factors.”</a:t>
            </a:r>
            <a:endParaRPr lang="en-US" sz="1600" i="1" dirty="0">
              <a:solidFill>
                <a:srgbClr val="000000"/>
              </a:solidFill>
            </a:endParaRPr>
          </a:p>
          <a:p>
            <a:pPr marL="473075" lvl="1" indent="-285750"/>
            <a:r>
              <a:rPr lang="en-US" sz="1600" i="1" dirty="0">
                <a:solidFill>
                  <a:srgbClr val="000000"/>
                </a:solidFill>
              </a:rPr>
              <a:t>“Listening to my peers and finding out that they are having similar experiences as me.”</a:t>
            </a:r>
          </a:p>
          <a:p>
            <a:pPr lvl="1" indent="-276225"/>
            <a:r>
              <a:rPr lang="en-US" sz="1600" i="1" dirty="0">
                <a:solidFill>
                  <a:srgbClr val="000000"/>
                </a:solidFill>
              </a:rPr>
              <a:t>“I liked how you were able to discuss your results on the module instead of just doing the survey and submitting it.”</a:t>
            </a:r>
          </a:p>
          <a:p>
            <a:pPr marL="473075" lvl="1" indent="-285750"/>
            <a:r>
              <a:rPr lang="en-US" sz="1600" i="1" dirty="0">
                <a:solidFill>
                  <a:srgbClr val="000000"/>
                </a:solidFill>
              </a:rPr>
              <a:t>“Building a plan for success.”</a:t>
            </a:r>
          </a:p>
          <a:p>
            <a:pPr marL="473075" lvl="1" indent="-285750"/>
            <a:r>
              <a:rPr kumimoji="0" lang="en-US" sz="1600" b="0" i="1" u="none" strike="noStrike" kern="1200" cap="none" spc="0" normalizeH="0" baseline="0" noProof="0" dirty="0">
                <a:ln>
                  <a:noFill/>
                </a:ln>
                <a:solidFill>
                  <a:srgbClr val="000000"/>
                </a:solidFill>
                <a:effectLst/>
                <a:uLnTx/>
                <a:uFillTx/>
                <a:latin typeface="Tw Cen MT" panose="020B0602020104020603"/>
                <a:ea typeface="+mn-ea"/>
                <a:cs typeface="Gill Sans" panose="020B0502020104020203" pitchFamily="34" charset="-79"/>
              </a:rPr>
              <a:t>“Getting to reflect and make a plan moving forward.”</a:t>
            </a:r>
            <a:endParaRPr lang="en-US" sz="1600" i="1" dirty="0">
              <a:solidFill>
                <a:srgbClr val="000000"/>
              </a:solidFill>
            </a:endParaRPr>
          </a:p>
          <a:p>
            <a:pPr lvl="1" indent="-276225"/>
            <a:r>
              <a:rPr lang="en-US" sz="1600" b="0" i="1" u="none" strike="noStrike" dirty="0">
                <a:solidFill>
                  <a:srgbClr val="000000"/>
                </a:solidFill>
                <a:effectLst/>
              </a:rPr>
              <a:t>“…the steps and critical thinking included in the questions and after activities.</a:t>
            </a:r>
            <a:r>
              <a:rPr lang="en-US" sz="1600" i="1" dirty="0">
                <a:solidFill>
                  <a:srgbClr val="000000"/>
                </a:solidFill>
              </a:rPr>
              <a:t>”</a:t>
            </a:r>
          </a:p>
          <a:p>
            <a:pPr lvl="1" indent="-276225"/>
            <a:r>
              <a:rPr lang="en-US" sz="1600" i="1" u="none" strike="noStrike" dirty="0">
                <a:solidFill>
                  <a:srgbClr val="000000"/>
                </a:solidFill>
                <a:effectLst/>
              </a:rPr>
              <a:t>“I liked the detailed in class lecture my instructor provided.”</a:t>
            </a:r>
          </a:p>
          <a:p>
            <a:pPr indent="-276225">
              <a:spcBef>
                <a:spcPts val="300"/>
              </a:spcBef>
            </a:pPr>
            <a:r>
              <a:rPr lang="en-US" sz="2000" b="1" u="none" strike="noStrike" dirty="0">
                <a:solidFill>
                  <a:srgbClr val="000000"/>
                </a:solidFill>
                <a:effectLst/>
              </a:rPr>
              <a:t>The Personalized Experience</a:t>
            </a:r>
          </a:p>
          <a:p>
            <a:pPr lvl="1" indent="-276225"/>
            <a:r>
              <a:rPr lang="en-US" sz="1600" i="1" u="none" strike="noStrike" dirty="0">
                <a:solidFill>
                  <a:srgbClr val="000000"/>
                </a:solidFill>
                <a:effectLst/>
              </a:rPr>
              <a:t>“I liked that the ISSAQ module was catered differently to every student.”</a:t>
            </a:r>
          </a:p>
          <a:p>
            <a:pPr lvl="1" indent="-276225"/>
            <a:r>
              <a:rPr lang="en-US" sz="1600" i="1" u="none" strike="noStrike" dirty="0">
                <a:solidFill>
                  <a:srgbClr val="000000"/>
                </a:solidFill>
                <a:effectLst/>
              </a:rPr>
              <a:t>“I l</a:t>
            </a:r>
            <a:r>
              <a:rPr lang="en-US" sz="1600" i="1" dirty="0">
                <a:solidFill>
                  <a:srgbClr val="000000"/>
                </a:solidFill>
              </a:rPr>
              <a:t>iked h</a:t>
            </a:r>
            <a:r>
              <a:rPr lang="en-US" sz="1600" i="1" u="none" strike="noStrike" dirty="0">
                <a:solidFill>
                  <a:srgbClr val="000000"/>
                </a:solidFill>
                <a:effectLst/>
              </a:rPr>
              <a:t>ow everything was very personal, and I was mainly in control [of my learning experience].</a:t>
            </a:r>
            <a:r>
              <a:rPr lang="en-US" sz="1600" i="1" dirty="0">
                <a:solidFill>
                  <a:srgbClr val="000000"/>
                </a:solidFill>
              </a:rPr>
              <a:t>”</a:t>
            </a:r>
          </a:p>
          <a:p>
            <a:pPr lvl="1" indent="-276225"/>
            <a:r>
              <a:rPr lang="en-US" sz="1600" i="1" dirty="0">
                <a:solidFill>
                  <a:srgbClr val="000000"/>
                </a:solidFill>
              </a:rPr>
              <a:t>“I like how its personal to everyone and tries to help us be our best academic selves.”</a:t>
            </a:r>
          </a:p>
        </p:txBody>
      </p:sp>
      <p:sp>
        <p:nvSpPr>
          <p:cNvPr id="43" name="TextBox 42">
            <a:extLst>
              <a:ext uri="{FF2B5EF4-FFF2-40B4-BE49-F238E27FC236}">
                <a16:creationId xmlns:a16="http://schemas.microsoft.com/office/drawing/2014/main" id="{5D3888F0-410F-8180-A183-131C4E1E5CC4}"/>
              </a:ext>
            </a:extLst>
          </p:cNvPr>
          <p:cNvSpPr txBox="1"/>
          <p:nvPr/>
        </p:nvSpPr>
        <p:spPr>
          <a:xfrm>
            <a:off x="581191" y="1800936"/>
            <a:ext cx="11029616" cy="769441"/>
          </a:xfrm>
          <a:prstGeom prst="rect">
            <a:avLst/>
          </a:prstGeom>
          <a:noFill/>
        </p:spPr>
        <p:txBody>
          <a:bodyPr wrap="square">
            <a:spAutoFit/>
          </a:bodyPr>
          <a:lstStyle/>
          <a:p>
            <a:pPr algn="ctr"/>
            <a:r>
              <a:rPr lang="en-US" sz="2400" b="1" dirty="0"/>
              <a:t>Positive Feedback</a:t>
            </a:r>
          </a:p>
          <a:p>
            <a:pPr algn="ctr"/>
            <a:r>
              <a:rPr lang="en-US" sz="2000" i="1" dirty="0"/>
              <a:t>What did you like most about the ISSAQ Module? </a:t>
            </a:r>
            <a:r>
              <a:rPr lang="en-US" i="1" dirty="0"/>
              <a:t>(n=397)</a:t>
            </a:r>
          </a:p>
        </p:txBody>
      </p:sp>
      <p:sp>
        <p:nvSpPr>
          <p:cNvPr id="14" name="TextBox 13">
            <a:extLst>
              <a:ext uri="{FF2B5EF4-FFF2-40B4-BE49-F238E27FC236}">
                <a16:creationId xmlns:a16="http://schemas.microsoft.com/office/drawing/2014/main" id="{D7F954CD-FF62-1774-5A65-25C24C469065}"/>
              </a:ext>
            </a:extLst>
          </p:cNvPr>
          <p:cNvSpPr txBox="1"/>
          <p:nvPr/>
        </p:nvSpPr>
        <p:spPr>
          <a:xfrm>
            <a:off x="581191" y="2532277"/>
            <a:ext cx="11029616" cy="400110"/>
          </a:xfrm>
          <a:prstGeom prst="rect">
            <a:avLst/>
          </a:prstGeom>
          <a:noFill/>
        </p:spPr>
        <p:txBody>
          <a:bodyPr wrap="square">
            <a:spAutoFit/>
          </a:bodyPr>
          <a:lstStyle/>
          <a:p>
            <a:pPr indent="-298450"/>
            <a:r>
              <a:rPr lang="en-US" sz="2000" dirty="0"/>
              <a:t>Additionally, the following themes were identified: </a:t>
            </a:r>
          </a:p>
        </p:txBody>
      </p:sp>
    </p:spTree>
    <p:extLst>
      <p:ext uri="{BB962C8B-B14F-4D97-AF65-F5344CB8AC3E}">
        <p14:creationId xmlns:p14="http://schemas.microsoft.com/office/powerpoint/2010/main" val="773475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D2B0-B737-1818-C915-858DB36CF025}"/>
              </a:ext>
            </a:extLst>
          </p:cNvPr>
          <p:cNvSpPr>
            <a:spLocks noGrp="1"/>
          </p:cNvSpPr>
          <p:nvPr>
            <p:ph type="title"/>
          </p:nvPr>
        </p:nvSpPr>
        <p:spPr/>
        <p:txBody>
          <a:bodyPr/>
          <a:lstStyle/>
          <a:p>
            <a:r>
              <a:rPr lang="en-US" dirty="0"/>
              <a:t>What are these results telling us?</a:t>
            </a:r>
          </a:p>
        </p:txBody>
      </p:sp>
      <p:sp>
        <p:nvSpPr>
          <p:cNvPr id="5" name="TextBox 4">
            <a:extLst>
              <a:ext uri="{FF2B5EF4-FFF2-40B4-BE49-F238E27FC236}">
                <a16:creationId xmlns:a16="http://schemas.microsoft.com/office/drawing/2014/main" id="{46704B7E-67B6-1D26-ABCA-2DEB956F925C}"/>
              </a:ext>
            </a:extLst>
          </p:cNvPr>
          <p:cNvSpPr txBox="1"/>
          <p:nvPr/>
        </p:nvSpPr>
        <p:spPr>
          <a:xfrm>
            <a:off x="304020" y="2278746"/>
            <a:ext cx="2824843" cy="1200329"/>
          </a:xfrm>
          <a:prstGeom prst="rect">
            <a:avLst/>
          </a:prstGeom>
          <a:noFill/>
        </p:spPr>
        <p:txBody>
          <a:bodyPr wrap="square">
            <a:spAutoFit/>
          </a:bodyPr>
          <a:lstStyle/>
          <a:p>
            <a:pPr algn="ctr"/>
            <a:r>
              <a:rPr lang="en-US" sz="1800" i="1" dirty="0"/>
              <a:t>I know more about my personal strengths/challenges and how they can impact my success in college.</a:t>
            </a:r>
          </a:p>
        </p:txBody>
      </p:sp>
      <p:sp>
        <p:nvSpPr>
          <p:cNvPr id="6" name="Rectangle: Rounded Corners 5">
            <a:extLst>
              <a:ext uri="{FF2B5EF4-FFF2-40B4-BE49-F238E27FC236}">
                <a16:creationId xmlns:a16="http://schemas.microsoft.com/office/drawing/2014/main" id="{66B856C9-ED84-3767-5CE1-072B984452F3}"/>
              </a:ext>
            </a:extLst>
          </p:cNvPr>
          <p:cNvSpPr/>
          <p:nvPr/>
        </p:nvSpPr>
        <p:spPr>
          <a:xfrm>
            <a:off x="590551" y="4392386"/>
            <a:ext cx="2389082" cy="132258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Learning (</a:t>
            </a:r>
            <a:r>
              <a:rPr lang="en-US" sz="2800" dirty="0" err="1"/>
              <a:t>ish</a:t>
            </a:r>
            <a:r>
              <a:rPr lang="en-US" sz="2800" dirty="0"/>
              <a:t>)</a:t>
            </a:r>
          </a:p>
        </p:txBody>
      </p:sp>
      <p:sp>
        <p:nvSpPr>
          <p:cNvPr id="7" name="Rectangle: Rounded Corners 6">
            <a:extLst>
              <a:ext uri="{FF2B5EF4-FFF2-40B4-BE49-F238E27FC236}">
                <a16:creationId xmlns:a16="http://schemas.microsoft.com/office/drawing/2014/main" id="{64C9D9A7-677E-D189-077B-BACA139E91CF}"/>
              </a:ext>
            </a:extLst>
          </p:cNvPr>
          <p:cNvSpPr/>
          <p:nvPr/>
        </p:nvSpPr>
        <p:spPr>
          <a:xfrm>
            <a:off x="3292498" y="4392384"/>
            <a:ext cx="2389082" cy="132258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Self-efficacy</a:t>
            </a:r>
          </a:p>
        </p:txBody>
      </p:sp>
      <p:sp>
        <p:nvSpPr>
          <p:cNvPr id="9" name="TextBox 8">
            <a:extLst>
              <a:ext uri="{FF2B5EF4-FFF2-40B4-BE49-F238E27FC236}">
                <a16:creationId xmlns:a16="http://schemas.microsoft.com/office/drawing/2014/main" id="{41BC3266-10C5-F1C9-87BB-BA705042AD07}"/>
              </a:ext>
            </a:extLst>
          </p:cNvPr>
          <p:cNvSpPr txBox="1"/>
          <p:nvPr/>
        </p:nvSpPr>
        <p:spPr>
          <a:xfrm>
            <a:off x="3128863" y="2090788"/>
            <a:ext cx="2824843" cy="1200329"/>
          </a:xfrm>
          <a:prstGeom prst="rect">
            <a:avLst/>
          </a:prstGeom>
          <a:noFill/>
        </p:spPr>
        <p:txBody>
          <a:bodyPr wrap="square">
            <a:spAutoFit/>
          </a:bodyPr>
          <a:lstStyle/>
          <a:p>
            <a:pPr lvl="1" indent="-276225" algn="ctr"/>
            <a:r>
              <a:rPr lang="en-US" sz="1800" i="1" dirty="0">
                <a:solidFill>
                  <a:srgbClr val="000000"/>
                </a:solidFill>
              </a:rPr>
              <a:t>“</a:t>
            </a:r>
            <a:r>
              <a:rPr lang="en-US" sz="1800" b="0" i="1" u="none" strike="noStrike" dirty="0">
                <a:solidFill>
                  <a:srgbClr val="000000"/>
                </a:solidFill>
                <a:effectLst/>
              </a:rPr>
              <a:t>I liked that it didn’t discourage me about the things that I need to work on.”</a:t>
            </a:r>
          </a:p>
        </p:txBody>
      </p:sp>
      <p:sp>
        <p:nvSpPr>
          <p:cNvPr id="10" name="Rectangle: Rounded Corners 9">
            <a:extLst>
              <a:ext uri="{FF2B5EF4-FFF2-40B4-BE49-F238E27FC236}">
                <a16:creationId xmlns:a16="http://schemas.microsoft.com/office/drawing/2014/main" id="{197051CC-0D65-E5B1-C9D2-0636172AE8E6}"/>
              </a:ext>
            </a:extLst>
          </p:cNvPr>
          <p:cNvSpPr/>
          <p:nvPr/>
        </p:nvSpPr>
        <p:spPr>
          <a:xfrm>
            <a:off x="6003804" y="4392384"/>
            <a:ext cx="2389082" cy="132258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Growth mindset</a:t>
            </a:r>
          </a:p>
        </p:txBody>
      </p:sp>
      <p:sp>
        <p:nvSpPr>
          <p:cNvPr id="12" name="TextBox 11">
            <a:extLst>
              <a:ext uri="{FF2B5EF4-FFF2-40B4-BE49-F238E27FC236}">
                <a16:creationId xmlns:a16="http://schemas.microsoft.com/office/drawing/2014/main" id="{FFAA855C-9FBF-A59A-0FCB-A5A9447D31F1}"/>
              </a:ext>
            </a:extLst>
          </p:cNvPr>
          <p:cNvSpPr txBox="1"/>
          <p:nvPr/>
        </p:nvSpPr>
        <p:spPr>
          <a:xfrm>
            <a:off x="5953706" y="2506258"/>
            <a:ext cx="2824843" cy="1200329"/>
          </a:xfrm>
          <a:prstGeom prst="rect">
            <a:avLst/>
          </a:prstGeom>
          <a:noFill/>
        </p:spPr>
        <p:txBody>
          <a:bodyPr wrap="square">
            <a:spAutoFit/>
          </a:bodyPr>
          <a:lstStyle/>
          <a:p>
            <a:pPr lvl="1" indent="-276225" algn="ctr"/>
            <a:r>
              <a:rPr lang="en-US" sz="1800" i="1" dirty="0">
                <a:solidFill>
                  <a:srgbClr val="000000"/>
                </a:solidFill>
              </a:rPr>
              <a:t>“I like how its personal to everyone and tries to help us be our best academic selves.”</a:t>
            </a:r>
          </a:p>
        </p:txBody>
      </p:sp>
      <p:sp>
        <p:nvSpPr>
          <p:cNvPr id="13" name="Rectangle: Rounded Corners 12">
            <a:extLst>
              <a:ext uri="{FF2B5EF4-FFF2-40B4-BE49-F238E27FC236}">
                <a16:creationId xmlns:a16="http://schemas.microsoft.com/office/drawing/2014/main" id="{B9BA2710-3A71-DBF9-7981-75837B0CEAA2}"/>
              </a:ext>
            </a:extLst>
          </p:cNvPr>
          <p:cNvSpPr/>
          <p:nvPr/>
        </p:nvSpPr>
        <p:spPr>
          <a:xfrm>
            <a:off x="9037333" y="4392383"/>
            <a:ext cx="2389082" cy="1322587"/>
          </a:xfrm>
          <a:prstGeom prst="round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Growth mindset</a:t>
            </a:r>
          </a:p>
        </p:txBody>
      </p:sp>
      <p:cxnSp>
        <p:nvCxnSpPr>
          <p:cNvPr id="15" name="Straight Connector 14">
            <a:extLst>
              <a:ext uri="{FF2B5EF4-FFF2-40B4-BE49-F238E27FC236}">
                <a16:creationId xmlns:a16="http://schemas.microsoft.com/office/drawing/2014/main" id="{8F6AF5B1-37B2-87BB-BD4E-6B0F28908A82}"/>
              </a:ext>
            </a:extLst>
          </p:cNvPr>
          <p:cNvCxnSpPr/>
          <p:nvPr/>
        </p:nvCxnSpPr>
        <p:spPr>
          <a:xfrm>
            <a:off x="581192" y="3935186"/>
            <a:ext cx="11029616" cy="0"/>
          </a:xfrm>
          <a:prstGeom prst="line">
            <a:avLst/>
          </a:prstGeom>
          <a:ln>
            <a:prstDash val="dash"/>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61E65CD3-2847-A58E-544A-E0F69C31C681}"/>
              </a:ext>
            </a:extLst>
          </p:cNvPr>
          <p:cNvSpPr txBox="1"/>
          <p:nvPr/>
        </p:nvSpPr>
        <p:spPr>
          <a:xfrm>
            <a:off x="8601572" y="2049059"/>
            <a:ext cx="2824843" cy="1200329"/>
          </a:xfrm>
          <a:prstGeom prst="rect">
            <a:avLst/>
          </a:prstGeom>
          <a:noFill/>
        </p:spPr>
        <p:txBody>
          <a:bodyPr wrap="square">
            <a:spAutoFit/>
          </a:bodyPr>
          <a:lstStyle/>
          <a:p>
            <a:pPr marL="473075" lvl="1" indent="-285750"/>
            <a:r>
              <a:rPr lang="en-US" sz="1800" i="1" dirty="0">
                <a:solidFill>
                  <a:srgbClr val="000000"/>
                </a:solidFill>
              </a:rPr>
              <a:t>“Listening to my peers and finding out that they are having similar experiences as me.”</a:t>
            </a:r>
          </a:p>
        </p:txBody>
      </p:sp>
    </p:spTree>
    <p:extLst>
      <p:ext uri="{BB962C8B-B14F-4D97-AF65-F5344CB8AC3E}">
        <p14:creationId xmlns:p14="http://schemas.microsoft.com/office/powerpoint/2010/main" val="1649887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FC396-5047-C0FD-3F53-4C87EB687E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41C81E-7CC5-1E63-9EC4-4257958A0DB4}"/>
              </a:ext>
            </a:extLst>
          </p:cNvPr>
          <p:cNvSpPr>
            <a:spLocks noGrp="1"/>
          </p:cNvSpPr>
          <p:nvPr>
            <p:ph type="title"/>
          </p:nvPr>
        </p:nvSpPr>
        <p:spPr/>
        <p:txBody>
          <a:bodyPr/>
          <a:lstStyle/>
          <a:p>
            <a:r>
              <a:rPr lang="en-US" dirty="0"/>
              <a:t>What’s next?</a:t>
            </a:r>
          </a:p>
        </p:txBody>
      </p:sp>
      <p:sp>
        <p:nvSpPr>
          <p:cNvPr id="7" name="Text Placeholder 6">
            <a:extLst>
              <a:ext uri="{FF2B5EF4-FFF2-40B4-BE49-F238E27FC236}">
                <a16:creationId xmlns:a16="http://schemas.microsoft.com/office/drawing/2014/main" id="{126201F3-59DD-2458-CD16-5D1D7622897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503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9DF3B8-346F-DF41-70FB-65DDBD7A29BF}"/>
              </a:ext>
            </a:extLst>
          </p:cNvPr>
          <p:cNvSpPr>
            <a:spLocks noGrp="1"/>
          </p:cNvSpPr>
          <p:nvPr>
            <p:ph type="title"/>
          </p:nvPr>
        </p:nvSpPr>
        <p:spPr>
          <a:xfrm>
            <a:off x="581192" y="702156"/>
            <a:ext cx="11029616" cy="1013800"/>
          </a:xfrm>
        </p:spPr>
        <p:txBody>
          <a:bodyPr anchor="b">
            <a:normAutofit/>
          </a:bodyPr>
          <a:lstStyle/>
          <a:p>
            <a:r>
              <a:rPr lang="en-US" dirty="0">
                <a:solidFill>
                  <a:schemeClr val="accent2"/>
                </a:solidFill>
              </a:rPr>
              <a:t>Where Can you connect this work?</a:t>
            </a:r>
          </a:p>
        </p:txBody>
      </p:sp>
      <p:graphicFrame>
        <p:nvGraphicFramePr>
          <p:cNvPr id="7" name="Text Placeholder 4">
            <a:extLst>
              <a:ext uri="{FF2B5EF4-FFF2-40B4-BE49-F238E27FC236}">
                <a16:creationId xmlns:a16="http://schemas.microsoft.com/office/drawing/2014/main" id="{36734E6A-1810-C0A4-94C5-A4C5300A8FC7}"/>
              </a:ext>
            </a:extLst>
          </p:cNvPr>
          <p:cNvGraphicFramePr/>
          <p:nvPr>
            <p:extLst>
              <p:ext uri="{D42A27DB-BD31-4B8C-83A1-F6EECF244321}">
                <p14:modId xmlns:p14="http://schemas.microsoft.com/office/powerpoint/2010/main" val="3758796048"/>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813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8F4FFF2B-BCB2-454A-BE70-11BA6D7A79B4}"/>
                                            </p:graphicEl>
                                          </p:spTgt>
                                        </p:tgtEl>
                                        <p:attrNameLst>
                                          <p:attrName>style.visibility</p:attrName>
                                        </p:attrNameLst>
                                      </p:cBhvr>
                                      <p:to>
                                        <p:strVal val="visible"/>
                                      </p:to>
                                    </p:set>
                                    <p:animEffect transition="in" filter="fade">
                                      <p:cBhvr>
                                        <p:cTn id="7" dur="500"/>
                                        <p:tgtEl>
                                          <p:spTgt spid="7">
                                            <p:graphicEl>
                                              <a:dgm id="{8F4FFF2B-BCB2-454A-BE70-11BA6D7A79B4}"/>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graphicEl>
                                              <a:dgm id="{7C64A4EE-0E1B-4B7F-B7F5-5A590F2F8199}"/>
                                            </p:graphicEl>
                                          </p:spTgt>
                                        </p:tgtEl>
                                        <p:attrNameLst>
                                          <p:attrName>style.visibility</p:attrName>
                                        </p:attrNameLst>
                                      </p:cBhvr>
                                      <p:to>
                                        <p:strVal val="visible"/>
                                      </p:to>
                                    </p:set>
                                    <p:animEffect transition="in" filter="fade">
                                      <p:cBhvr>
                                        <p:cTn id="10" dur="500"/>
                                        <p:tgtEl>
                                          <p:spTgt spid="7">
                                            <p:graphicEl>
                                              <a:dgm id="{7C64A4EE-0E1B-4B7F-B7F5-5A590F2F819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graphicEl>
                                              <a:dgm id="{26EC09C8-22F3-4897-A005-DD93636F1131}"/>
                                            </p:graphicEl>
                                          </p:spTgt>
                                        </p:tgtEl>
                                        <p:attrNameLst>
                                          <p:attrName>style.visibility</p:attrName>
                                        </p:attrNameLst>
                                      </p:cBhvr>
                                      <p:to>
                                        <p:strVal val="visible"/>
                                      </p:to>
                                    </p:set>
                                    <p:animEffect transition="in" filter="fade">
                                      <p:cBhvr>
                                        <p:cTn id="15" dur="500"/>
                                        <p:tgtEl>
                                          <p:spTgt spid="7">
                                            <p:graphicEl>
                                              <a:dgm id="{26EC09C8-22F3-4897-A005-DD93636F1131}"/>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graphicEl>
                                              <a:dgm id="{1775FDF0-3E3F-43C0-9C1C-2003732B50F1}"/>
                                            </p:graphicEl>
                                          </p:spTgt>
                                        </p:tgtEl>
                                        <p:attrNameLst>
                                          <p:attrName>style.visibility</p:attrName>
                                        </p:attrNameLst>
                                      </p:cBhvr>
                                      <p:to>
                                        <p:strVal val="visible"/>
                                      </p:to>
                                    </p:set>
                                    <p:animEffect transition="in" filter="fade">
                                      <p:cBhvr>
                                        <p:cTn id="20" dur="500"/>
                                        <p:tgtEl>
                                          <p:spTgt spid="7">
                                            <p:graphicEl>
                                              <a:dgm id="{1775FDF0-3E3F-43C0-9C1C-2003732B50F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graphicEl>
                                              <a:dgm id="{36E9EF82-A5E1-47E7-B504-64BA1D82E7DF}"/>
                                            </p:graphicEl>
                                          </p:spTgt>
                                        </p:tgtEl>
                                        <p:attrNameLst>
                                          <p:attrName>style.visibility</p:attrName>
                                        </p:attrNameLst>
                                      </p:cBhvr>
                                      <p:to>
                                        <p:strVal val="visible"/>
                                      </p:to>
                                    </p:set>
                                    <p:animEffect transition="in" filter="fade">
                                      <p:cBhvr>
                                        <p:cTn id="23" dur="500"/>
                                        <p:tgtEl>
                                          <p:spTgt spid="7">
                                            <p:graphicEl>
                                              <a:dgm id="{36E9EF82-A5E1-47E7-B504-64BA1D82E7D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graphicEl>
                                              <a:dgm id="{0728D193-F081-4E80-B560-10656744AEE2}"/>
                                            </p:graphicEl>
                                          </p:spTgt>
                                        </p:tgtEl>
                                        <p:attrNameLst>
                                          <p:attrName>style.visibility</p:attrName>
                                        </p:attrNameLst>
                                      </p:cBhvr>
                                      <p:to>
                                        <p:strVal val="visible"/>
                                      </p:to>
                                    </p:set>
                                    <p:animEffect transition="in" filter="fade">
                                      <p:cBhvr>
                                        <p:cTn id="28" dur="500"/>
                                        <p:tgtEl>
                                          <p:spTgt spid="7">
                                            <p:graphicEl>
                                              <a:dgm id="{0728D193-F081-4E80-B560-10656744AEE2}"/>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graphicEl>
                                              <a:dgm id="{56E37B19-15CD-4A5E-B219-F1698348481B}"/>
                                            </p:graphicEl>
                                          </p:spTgt>
                                        </p:tgtEl>
                                        <p:attrNameLst>
                                          <p:attrName>style.visibility</p:attrName>
                                        </p:attrNameLst>
                                      </p:cBhvr>
                                      <p:to>
                                        <p:strVal val="visible"/>
                                      </p:to>
                                    </p:set>
                                    <p:animEffect transition="in" filter="fade">
                                      <p:cBhvr>
                                        <p:cTn id="33" dur="500"/>
                                        <p:tgtEl>
                                          <p:spTgt spid="7">
                                            <p:graphicEl>
                                              <a:dgm id="{56E37B19-15CD-4A5E-B219-F1698348481B}"/>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graphicEl>
                                              <a:dgm id="{D0B517EC-A3B4-4005-B003-D2764812242D}"/>
                                            </p:graphicEl>
                                          </p:spTgt>
                                        </p:tgtEl>
                                        <p:attrNameLst>
                                          <p:attrName>style.visibility</p:attrName>
                                        </p:attrNameLst>
                                      </p:cBhvr>
                                      <p:to>
                                        <p:strVal val="visible"/>
                                      </p:to>
                                    </p:set>
                                    <p:animEffect transition="in" filter="fade">
                                      <p:cBhvr>
                                        <p:cTn id="36" dur="500"/>
                                        <p:tgtEl>
                                          <p:spTgt spid="7">
                                            <p:graphicEl>
                                              <a:dgm id="{D0B517EC-A3B4-4005-B003-D2764812242D}"/>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graphicEl>
                                              <a:dgm id="{736775B2-105F-4864-B405-B101B057032E}"/>
                                            </p:graphicEl>
                                          </p:spTgt>
                                        </p:tgtEl>
                                        <p:attrNameLst>
                                          <p:attrName>style.visibility</p:attrName>
                                        </p:attrNameLst>
                                      </p:cBhvr>
                                      <p:to>
                                        <p:strVal val="visible"/>
                                      </p:to>
                                    </p:set>
                                    <p:animEffect transition="in" filter="fade">
                                      <p:cBhvr>
                                        <p:cTn id="41" dur="500"/>
                                        <p:tgtEl>
                                          <p:spTgt spid="7">
                                            <p:graphicEl>
                                              <a:dgm id="{736775B2-105F-4864-B405-B101B057032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0EE4D-5DA3-575B-243E-06C154A44A3D}"/>
              </a:ext>
            </a:extLst>
          </p:cNvPr>
          <p:cNvPicPr>
            <a:picLocks noChangeAspect="1"/>
          </p:cNvPicPr>
          <p:nvPr/>
        </p:nvPicPr>
        <p:blipFill>
          <a:blip r:embed="rId2"/>
          <a:srcRect b="18182"/>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19065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9C50B16-9851-1B45-A3CB-82A3C10FDD88}"/>
              </a:ext>
            </a:extLst>
          </p:cNvPr>
          <p:cNvGraphicFramePr/>
          <p:nvPr/>
        </p:nvGraphicFramePr>
        <p:xfrm>
          <a:off x="7772542" y="1544852"/>
          <a:ext cx="46482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B084B7-B13F-9621-1274-58B0DCC9D45A}"/>
              </a:ext>
            </a:extLst>
          </p:cNvPr>
          <p:cNvSpPr txBox="1">
            <a:spLocks/>
          </p:cNvSpPr>
          <p:nvPr/>
        </p:nvSpPr>
        <p:spPr>
          <a:xfrm>
            <a:off x="467034" y="1242870"/>
            <a:ext cx="8229600" cy="612543"/>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endParaRPr kumimoji="0" lang="en-US" sz="2000" b="0" i="1" u="none" strike="noStrike" kern="1200" cap="none" spc="0" normalizeH="0" baseline="0" noProof="0" dirty="0">
              <a:ln>
                <a:noFill/>
              </a:ln>
              <a:solidFill>
                <a:srgbClr val="47B860"/>
              </a:solidFill>
              <a:effectLst/>
              <a:uLnTx/>
              <a:uFillTx/>
              <a:latin typeface="Franklin Gothic Book" panose="020B0503020102020204"/>
              <a:ea typeface="+mj-ea"/>
              <a:cs typeface="+mj-cs"/>
            </a:endParaRPr>
          </a:p>
        </p:txBody>
      </p:sp>
      <p:graphicFrame>
        <p:nvGraphicFramePr>
          <p:cNvPr id="4" name="Table 3">
            <a:extLst>
              <a:ext uri="{FF2B5EF4-FFF2-40B4-BE49-F238E27FC236}">
                <a16:creationId xmlns:a16="http://schemas.microsoft.com/office/drawing/2014/main" id="{BC52BBDE-6F01-D364-7874-F11BD3D471A2}"/>
              </a:ext>
            </a:extLst>
          </p:cNvPr>
          <p:cNvGraphicFramePr>
            <a:graphicFrameLocks noGrp="1"/>
          </p:cNvGraphicFramePr>
          <p:nvPr/>
        </p:nvGraphicFramePr>
        <p:xfrm>
          <a:off x="219384" y="1884268"/>
          <a:ext cx="8229600" cy="4737128"/>
        </p:xfrm>
        <a:graphic>
          <a:graphicData uri="http://schemas.openxmlformats.org/drawingml/2006/table">
            <a:tbl>
              <a:tblPr firstRow="1" bandRow="1">
                <a:tableStyleId>{21E4AEA4-8DFA-4A89-87EB-49C32662AFE0}</a:tableStyleId>
              </a:tblPr>
              <a:tblGrid>
                <a:gridCol w="1523999">
                  <a:extLst>
                    <a:ext uri="{9D8B030D-6E8A-4147-A177-3AD203B41FA5}">
                      <a16:colId xmlns:a16="http://schemas.microsoft.com/office/drawing/2014/main" val="20000"/>
                    </a:ext>
                  </a:extLst>
                </a:gridCol>
                <a:gridCol w="3260652">
                  <a:extLst>
                    <a:ext uri="{9D8B030D-6E8A-4147-A177-3AD203B41FA5}">
                      <a16:colId xmlns:a16="http://schemas.microsoft.com/office/drawing/2014/main" val="20001"/>
                    </a:ext>
                  </a:extLst>
                </a:gridCol>
                <a:gridCol w="3444949">
                  <a:extLst>
                    <a:ext uri="{9D8B030D-6E8A-4147-A177-3AD203B41FA5}">
                      <a16:colId xmlns:a16="http://schemas.microsoft.com/office/drawing/2014/main" val="20002"/>
                    </a:ext>
                  </a:extLst>
                </a:gridCol>
              </a:tblGrid>
              <a:tr h="467880">
                <a:tc>
                  <a:txBody>
                    <a:bodyPr/>
                    <a:lstStyle/>
                    <a:p>
                      <a:pPr algn="ctr"/>
                      <a:r>
                        <a:rPr lang="en-US" sz="2000" dirty="0"/>
                        <a:t>Level</a:t>
                      </a:r>
                    </a:p>
                  </a:txBody>
                  <a:tcPr marL="95331" marR="95331" marT="47666" marB="47666" anchor="ctr"/>
                </a:tc>
                <a:tc>
                  <a:txBody>
                    <a:bodyPr/>
                    <a:lstStyle/>
                    <a:p>
                      <a:pPr algn="ctr"/>
                      <a:r>
                        <a:rPr lang="en-US" sz="2000" dirty="0"/>
                        <a:t>Definition</a:t>
                      </a:r>
                    </a:p>
                  </a:txBody>
                  <a:tcPr marL="95331" marR="95331" marT="47666" marB="47666" anchor="ctr"/>
                </a:tc>
                <a:tc>
                  <a:txBody>
                    <a:bodyPr/>
                    <a:lstStyle/>
                    <a:p>
                      <a:pPr algn="ctr"/>
                      <a:r>
                        <a:rPr lang="en-US" sz="2000" dirty="0"/>
                        <a:t>Faculty Training Example</a:t>
                      </a:r>
                    </a:p>
                  </a:txBody>
                  <a:tcPr marL="95331" marR="95331" marT="47666" marB="47666" anchor="ctr"/>
                </a:tc>
                <a:extLst>
                  <a:ext uri="{0D108BD9-81ED-4DB2-BD59-A6C34878D82A}">
                    <a16:rowId xmlns:a16="http://schemas.microsoft.com/office/drawing/2014/main" val="10000"/>
                  </a:ext>
                </a:extLst>
              </a:tr>
              <a:tr h="888078">
                <a:tc>
                  <a:txBody>
                    <a:bodyPr/>
                    <a:lstStyle/>
                    <a:p>
                      <a:r>
                        <a:rPr lang="en-US" sz="2000" dirty="0"/>
                        <a:t>Reactions</a:t>
                      </a:r>
                    </a:p>
                  </a:txBody>
                  <a:tcPr marL="95331" marR="95331" marT="47666" marB="47666" anchor="ctr"/>
                </a:tc>
                <a:tc>
                  <a:txBody>
                    <a:bodyPr/>
                    <a:lstStyle/>
                    <a:p>
                      <a:r>
                        <a:rPr lang="en-US" sz="2000" dirty="0"/>
                        <a:t>Self-report evaluations of the program</a:t>
                      </a:r>
                    </a:p>
                  </a:txBody>
                  <a:tcPr marL="95331" marR="95331" marT="47666" marB="47666" anchor="ctr"/>
                </a:tc>
                <a:tc>
                  <a:txBody>
                    <a:bodyPr/>
                    <a:lstStyle/>
                    <a:p>
                      <a:r>
                        <a:rPr lang="en-US" sz="2000" dirty="0"/>
                        <a:t>Immediate post-training surveys</a:t>
                      </a:r>
                    </a:p>
                  </a:txBody>
                  <a:tcPr marL="95331" marR="95331" marT="47666" marB="47666" anchor="ctr"/>
                </a:tc>
                <a:extLst>
                  <a:ext uri="{0D108BD9-81ED-4DB2-BD59-A6C34878D82A}">
                    <a16:rowId xmlns:a16="http://schemas.microsoft.com/office/drawing/2014/main" val="10001"/>
                  </a:ext>
                </a:extLst>
              </a:tr>
              <a:tr h="1033319">
                <a:tc>
                  <a:txBody>
                    <a:bodyPr/>
                    <a:lstStyle/>
                    <a:p>
                      <a:r>
                        <a:rPr lang="en-US" sz="2000" dirty="0"/>
                        <a:t>Learning</a:t>
                      </a:r>
                    </a:p>
                  </a:txBody>
                  <a:tcPr marL="95331" marR="95331" marT="47666" marB="47666" anchor="ctr"/>
                </a:tc>
                <a:tc>
                  <a:txBody>
                    <a:bodyPr/>
                    <a:lstStyle/>
                    <a:p>
                      <a:r>
                        <a:rPr lang="en-US" sz="2000" dirty="0"/>
                        <a:t>Assessing the acquisition</a:t>
                      </a:r>
                      <a:r>
                        <a:rPr lang="en-US" sz="2000" baseline="0" dirty="0"/>
                        <a:t> of knowledge or skill</a:t>
                      </a:r>
                      <a:endParaRPr lang="en-US" sz="2000" dirty="0"/>
                    </a:p>
                  </a:txBody>
                  <a:tcPr marL="95331" marR="95331" marT="47666" marB="47666" anchor="ctr"/>
                </a:tc>
                <a:tc>
                  <a:txBody>
                    <a:bodyPr/>
                    <a:lstStyle/>
                    <a:p>
                      <a:r>
                        <a:rPr lang="en-US" sz="2000" dirty="0"/>
                        <a:t>Measures of knowledge, skill, attitude change</a:t>
                      </a:r>
                    </a:p>
                  </a:txBody>
                  <a:tcPr marL="95331" marR="95331" marT="47666" marB="47666" anchor="ctr"/>
                </a:tc>
                <a:extLst>
                  <a:ext uri="{0D108BD9-81ED-4DB2-BD59-A6C34878D82A}">
                    <a16:rowId xmlns:a16="http://schemas.microsoft.com/office/drawing/2014/main" val="10002"/>
                  </a:ext>
                </a:extLst>
              </a:tr>
              <a:tr h="1033319">
                <a:tc>
                  <a:txBody>
                    <a:bodyPr/>
                    <a:lstStyle/>
                    <a:p>
                      <a:r>
                        <a:rPr lang="en-US" sz="2000" dirty="0"/>
                        <a:t>Behavior</a:t>
                      </a:r>
                    </a:p>
                  </a:txBody>
                  <a:tcPr marL="95331" marR="95331" marT="47666" marB="47666" anchor="ctr"/>
                </a:tc>
                <a:tc>
                  <a:txBody>
                    <a:bodyPr/>
                    <a:lstStyle/>
                    <a:p>
                      <a:r>
                        <a:rPr lang="en-US" sz="2000" dirty="0"/>
                        <a:t>Implementation of the knowledge/skill</a:t>
                      </a:r>
                    </a:p>
                  </a:txBody>
                  <a:tcPr marL="95331" marR="95331" marT="47666" marB="47666" anchor="ctr"/>
                </a:tc>
                <a:tc>
                  <a:txBody>
                    <a:bodyPr/>
                    <a:lstStyle/>
                    <a:p>
                      <a:r>
                        <a:rPr lang="en-US" sz="2000" dirty="0"/>
                        <a:t>Post-training (e.g., end of term) surveys to evaluate strategy use </a:t>
                      </a:r>
                    </a:p>
                  </a:txBody>
                  <a:tcPr marL="95331" marR="95331" marT="47666" marB="47666" anchor="ctr"/>
                </a:tc>
                <a:extLst>
                  <a:ext uri="{0D108BD9-81ED-4DB2-BD59-A6C34878D82A}">
                    <a16:rowId xmlns:a16="http://schemas.microsoft.com/office/drawing/2014/main" val="10003"/>
                  </a:ext>
                </a:extLst>
              </a:tr>
              <a:tr h="1033319">
                <a:tc>
                  <a:txBody>
                    <a:bodyPr/>
                    <a:lstStyle/>
                    <a:p>
                      <a:r>
                        <a:rPr lang="en-US" sz="2000" dirty="0"/>
                        <a:t>Results</a:t>
                      </a:r>
                    </a:p>
                  </a:txBody>
                  <a:tcPr marL="95331" marR="95331" marT="47666" marB="47666" anchor="ctr"/>
                </a:tc>
                <a:tc>
                  <a:txBody>
                    <a:bodyPr/>
                    <a:lstStyle/>
                    <a:p>
                      <a:r>
                        <a:rPr lang="en-US" sz="2000" dirty="0"/>
                        <a:t>The ultimate, target outcome of the training</a:t>
                      </a:r>
                    </a:p>
                  </a:txBody>
                  <a:tcPr marL="95331" marR="95331" marT="47666" marB="47666" anchor="ctr"/>
                </a:tc>
                <a:tc>
                  <a:txBody>
                    <a:bodyPr/>
                    <a:lstStyle/>
                    <a:p>
                      <a:r>
                        <a:rPr lang="en-US" sz="2000" dirty="0"/>
                        <a:t>Comparing academic success/retention for participants and non-participants</a:t>
                      </a:r>
                    </a:p>
                  </a:txBody>
                  <a:tcPr marL="95331" marR="95331" marT="47666" marB="47666" anchor="ctr"/>
                </a:tc>
                <a:extLst>
                  <a:ext uri="{0D108BD9-81ED-4DB2-BD59-A6C34878D82A}">
                    <a16:rowId xmlns:a16="http://schemas.microsoft.com/office/drawing/2014/main" val="10004"/>
                  </a:ext>
                </a:extLst>
              </a:tr>
            </a:tbl>
          </a:graphicData>
        </a:graphic>
      </p:graphicFrame>
      <p:sp>
        <p:nvSpPr>
          <p:cNvPr id="5" name="Title 4">
            <a:extLst>
              <a:ext uri="{FF2B5EF4-FFF2-40B4-BE49-F238E27FC236}">
                <a16:creationId xmlns:a16="http://schemas.microsoft.com/office/drawing/2014/main" id="{EFE4B953-4F10-6084-7FE0-ED817147314F}"/>
              </a:ext>
            </a:extLst>
          </p:cNvPr>
          <p:cNvSpPr>
            <a:spLocks noGrp="1"/>
          </p:cNvSpPr>
          <p:nvPr>
            <p:ph type="title"/>
          </p:nvPr>
        </p:nvSpPr>
        <p:spPr>
          <a:xfrm>
            <a:off x="467034" y="673097"/>
            <a:ext cx="11029616" cy="988332"/>
          </a:xfrm>
        </p:spPr>
        <p:txBody>
          <a:bodyPr>
            <a:normAutofit/>
          </a:bodyPr>
          <a:lstStyle/>
          <a:p>
            <a:r>
              <a:rPr lang="en-US" b="1" dirty="0"/>
              <a:t>Multi-level Evaluation of a faculty development initiative</a:t>
            </a:r>
            <a:br>
              <a:rPr lang="en-US" b="1" dirty="0"/>
            </a:br>
            <a:r>
              <a:rPr lang="en-US" i="1" dirty="0"/>
              <a:t>Kirkpatrick (1979, 1994)</a:t>
            </a:r>
          </a:p>
        </p:txBody>
      </p:sp>
    </p:spTree>
    <p:extLst>
      <p:ext uri="{BB962C8B-B14F-4D97-AF65-F5344CB8AC3E}">
        <p14:creationId xmlns:p14="http://schemas.microsoft.com/office/powerpoint/2010/main" val="181487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81D2AE45-F693-7CD3-0603-90663B188DBD}"/>
              </a:ext>
            </a:extLst>
          </p:cNvPr>
          <p:cNvGraphicFramePr/>
          <p:nvPr/>
        </p:nvGraphicFramePr>
        <p:xfrm>
          <a:off x="416859" y="719666"/>
          <a:ext cx="11255187" cy="54928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descr="A person sitting at a desk with a person in a headscarf&#10;&#10;Description automatically generated">
            <a:extLst>
              <a:ext uri="{FF2B5EF4-FFF2-40B4-BE49-F238E27FC236}">
                <a16:creationId xmlns:a16="http://schemas.microsoft.com/office/drawing/2014/main" id="{CD04D575-02B9-7CA8-8AA1-EADC6A63D2AC}"/>
              </a:ext>
            </a:extLst>
          </p:cNvPr>
          <p:cNvPicPr>
            <a:picLocks noChangeAspect="1"/>
          </p:cNvPicPr>
          <p:nvPr/>
        </p:nvPicPr>
        <p:blipFill>
          <a:blip r:embed="rId7">
            <a:extLst>
              <a:ext uri="{28A0092B-C50C-407E-A947-70E740481C1C}">
                <a14:useLocalDpi xmlns:a14="http://schemas.microsoft.com/office/drawing/2010/main" val="0"/>
              </a:ext>
            </a:extLst>
          </a:blip>
          <a:srcRect r="3" b="3"/>
          <a:stretch/>
        </p:blipFill>
        <p:spPr>
          <a:xfrm>
            <a:off x="1478860" y="3285420"/>
            <a:ext cx="1658760" cy="1658760"/>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7" name="Picture 6" descr="Students in library">
            <a:extLst>
              <a:ext uri="{FF2B5EF4-FFF2-40B4-BE49-F238E27FC236}">
                <a16:creationId xmlns:a16="http://schemas.microsoft.com/office/drawing/2014/main" id="{E88E4031-FF69-7873-A4B3-5D405DD588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7544" y="1917825"/>
            <a:ext cx="2320604" cy="154827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pic>
        <p:nvPicPr>
          <p:cNvPr id="8" name="Picture 7" descr="A logo with people in the middle&#10;&#10;Description automatically generated">
            <a:extLst>
              <a:ext uri="{FF2B5EF4-FFF2-40B4-BE49-F238E27FC236}">
                <a16:creationId xmlns:a16="http://schemas.microsoft.com/office/drawing/2014/main" id="{9C95FD59-57DE-177D-1C6A-CFECD14A40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8479" y="5578999"/>
            <a:ext cx="709287" cy="892185"/>
          </a:xfrm>
          <a:prstGeom prst="rect">
            <a:avLst/>
          </a:prstGeom>
        </p:spPr>
      </p:pic>
      <p:pic>
        <p:nvPicPr>
          <p:cNvPr id="10" name="Picture 9" descr="Aerial view of the University of Arizona">
            <a:extLst>
              <a:ext uri="{FF2B5EF4-FFF2-40B4-BE49-F238E27FC236}">
                <a16:creationId xmlns:a16="http://schemas.microsoft.com/office/drawing/2014/main" id="{C4C831AA-6592-BBC8-2DA5-F3EF92A171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96213" y="952519"/>
            <a:ext cx="2767164" cy="1554424"/>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 name="Arrow: Up 1">
            <a:extLst>
              <a:ext uri="{FF2B5EF4-FFF2-40B4-BE49-F238E27FC236}">
                <a16:creationId xmlns:a16="http://schemas.microsoft.com/office/drawing/2014/main" id="{1F833B2F-7305-CA04-0E81-307D34B80293}"/>
              </a:ext>
            </a:extLst>
          </p:cNvPr>
          <p:cNvSpPr/>
          <p:nvPr/>
        </p:nvSpPr>
        <p:spPr>
          <a:xfrm>
            <a:off x="281139" y="5300204"/>
            <a:ext cx="2647331" cy="1280160"/>
          </a:xfrm>
          <a:prstGeom prst="up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sz="2000" dirty="0"/>
              <a:t>“From the bottom up”</a:t>
            </a:r>
          </a:p>
        </p:txBody>
      </p:sp>
      <p:sp>
        <p:nvSpPr>
          <p:cNvPr id="6" name="Arrow: Down 5">
            <a:extLst>
              <a:ext uri="{FF2B5EF4-FFF2-40B4-BE49-F238E27FC236}">
                <a16:creationId xmlns:a16="http://schemas.microsoft.com/office/drawing/2014/main" id="{D1206F55-D5BB-F1D5-8FB6-C99C7689CADD}"/>
              </a:ext>
            </a:extLst>
          </p:cNvPr>
          <p:cNvSpPr/>
          <p:nvPr/>
        </p:nvSpPr>
        <p:spPr>
          <a:xfrm>
            <a:off x="9540240" y="645459"/>
            <a:ext cx="2651760" cy="128016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“From the top down”</a:t>
            </a:r>
          </a:p>
        </p:txBody>
      </p:sp>
    </p:spTree>
    <p:extLst>
      <p:ext uri="{BB962C8B-B14F-4D97-AF65-F5344CB8AC3E}">
        <p14:creationId xmlns:p14="http://schemas.microsoft.com/office/powerpoint/2010/main" val="39100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B4BEB092-F49B-43C7-B315-BEA1A5F73AF1}"/>
                                            </p:graphicEl>
                                          </p:spTgt>
                                        </p:tgtEl>
                                        <p:attrNameLst>
                                          <p:attrName>style.visibility</p:attrName>
                                        </p:attrNameLst>
                                      </p:cBhvr>
                                      <p:to>
                                        <p:strVal val="visible"/>
                                      </p:to>
                                    </p:set>
                                    <p:animEffect transition="in" filter="fade">
                                      <p:cBhvr>
                                        <p:cTn id="17" dur="500"/>
                                        <p:tgtEl>
                                          <p:spTgt spid="5">
                                            <p:graphicEl>
                                              <a:dgm id="{B4BEB092-F49B-43C7-B315-BEA1A5F73AF1}"/>
                                            </p:graphicEl>
                                          </p:spTgt>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
                                            <p:graphicEl>
                                              <a:dgm id="{52120BA2-C771-4FF7-B4EE-55AB9086B7BD}"/>
                                            </p:graphicEl>
                                          </p:spTgt>
                                        </p:tgtEl>
                                        <p:attrNameLst>
                                          <p:attrName>style.visibility</p:attrName>
                                        </p:attrNameLst>
                                      </p:cBhvr>
                                      <p:to>
                                        <p:strVal val="visible"/>
                                      </p:to>
                                    </p:set>
                                    <p:animEffect transition="in" filter="fade">
                                      <p:cBhvr>
                                        <p:cTn id="21" dur="500"/>
                                        <p:tgtEl>
                                          <p:spTgt spid="5">
                                            <p:graphicEl>
                                              <a:dgm id="{52120BA2-C771-4FF7-B4EE-55AB9086B7BD}"/>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EECFC8FB-F673-491F-91AA-04BD06E5BD36}"/>
                                            </p:graphicEl>
                                          </p:spTgt>
                                        </p:tgtEl>
                                        <p:attrNameLst>
                                          <p:attrName>style.visibility</p:attrName>
                                        </p:attrNameLst>
                                      </p:cBhvr>
                                      <p:to>
                                        <p:strVal val="visible"/>
                                      </p:to>
                                    </p:set>
                                    <p:animEffect transition="in" filter="fade">
                                      <p:cBhvr>
                                        <p:cTn id="24" dur="500"/>
                                        <p:tgtEl>
                                          <p:spTgt spid="5">
                                            <p:graphicEl>
                                              <a:dgm id="{EECFC8FB-F673-491F-91AA-04BD06E5BD36}"/>
                                            </p:graphic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F4AF0DBA-A67D-432A-91D3-0070E85D2963}"/>
                                            </p:graphicEl>
                                          </p:spTgt>
                                        </p:tgtEl>
                                        <p:attrNameLst>
                                          <p:attrName>style.visibility</p:attrName>
                                        </p:attrNameLst>
                                      </p:cBhvr>
                                      <p:to>
                                        <p:strVal val="visible"/>
                                      </p:to>
                                    </p:set>
                                    <p:animEffect transition="in" filter="fade">
                                      <p:cBhvr>
                                        <p:cTn id="32" dur="500"/>
                                        <p:tgtEl>
                                          <p:spTgt spid="5">
                                            <p:graphicEl>
                                              <a:dgm id="{F4AF0DBA-A67D-432A-91D3-0070E85D2963}"/>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graphicEl>
                                              <a:dgm id="{F239FD88-7E33-45AE-8456-1BAAC773721D}"/>
                                            </p:graphicEl>
                                          </p:spTgt>
                                        </p:tgtEl>
                                        <p:attrNameLst>
                                          <p:attrName>style.visibility</p:attrName>
                                        </p:attrNameLst>
                                      </p:cBhvr>
                                      <p:to>
                                        <p:strVal val="visible"/>
                                      </p:to>
                                    </p:set>
                                    <p:animEffect transition="in" filter="fade">
                                      <p:cBhvr>
                                        <p:cTn id="35" dur="500"/>
                                        <p:tgtEl>
                                          <p:spTgt spid="5">
                                            <p:graphicEl>
                                              <a:dgm id="{F239FD88-7E33-45AE-8456-1BAAC773721D}"/>
                                            </p:graphic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graphicEl>
                                              <a:dgm id="{FAA222DF-0C22-4548-97F9-8EEA38027237}"/>
                                            </p:graphicEl>
                                          </p:spTgt>
                                        </p:tgtEl>
                                        <p:attrNameLst>
                                          <p:attrName>style.visibility</p:attrName>
                                        </p:attrNameLst>
                                      </p:cBhvr>
                                      <p:to>
                                        <p:strVal val="visible"/>
                                      </p:to>
                                    </p:set>
                                    <p:animEffect transition="in" filter="fade">
                                      <p:cBhvr>
                                        <p:cTn id="43" dur="500"/>
                                        <p:tgtEl>
                                          <p:spTgt spid="5">
                                            <p:graphicEl>
                                              <a:dgm id="{FAA222DF-0C22-4548-97F9-8EEA38027237}"/>
                                            </p:graphic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graphicEl>
                                              <a:dgm id="{4428814D-EB75-4E99-81C3-6B9063D99B26}"/>
                                            </p:graphicEl>
                                          </p:spTgt>
                                        </p:tgtEl>
                                        <p:attrNameLst>
                                          <p:attrName>style.visibility</p:attrName>
                                        </p:attrNameLst>
                                      </p:cBhvr>
                                      <p:to>
                                        <p:strVal val="visible"/>
                                      </p:to>
                                    </p:set>
                                    <p:animEffect transition="in" filter="fade">
                                      <p:cBhvr>
                                        <p:cTn id="49" dur="500"/>
                                        <p:tgtEl>
                                          <p:spTgt spid="5">
                                            <p:graphicEl>
                                              <a:dgm id="{4428814D-EB75-4E99-81C3-6B9063D99B2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2"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AC435A-D1EA-5DD3-A651-43DBCA135844}"/>
              </a:ext>
            </a:extLst>
          </p:cNvPr>
          <p:cNvSpPr/>
          <p:nvPr/>
        </p:nvSpPr>
        <p:spPr>
          <a:xfrm>
            <a:off x="0" y="0"/>
            <a:ext cx="12192000" cy="6858000"/>
          </a:xfrm>
          <a:prstGeom prst="rect">
            <a:avLst/>
          </a:prstGeom>
          <a:ln>
            <a:solidFill>
              <a:srgbClr val="70C4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Right Triangle 6">
            <a:extLst>
              <a:ext uri="{FF2B5EF4-FFF2-40B4-BE49-F238E27FC236}">
                <a16:creationId xmlns:a16="http://schemas.microsoft.com/office/drawing/2014/main" id="{4AC2BDEF-5231-58CF-CA0E-267C66D855CB}"/>
              </a:ext>
            </a:extLst>
          </p:cNvPr>
          <p:cNvSpPr/>
          <p:nvPr/>
        </p:nvSpPr>
        <p:spPr>
          <a:xfrm flipH="1">
            <a:off x="0" y="0"/>
            <a:ext cx="12192000" cy="6858000"/>
          </a:xfrm>
          <a:prstGeom prst="rtTriangle">
            <a:avLst/>
          </a:prstGeom>
          <a:solidFill>
            <a:srgbClr val="791400"/>
          </a:solidFill>
          <a:ln>
            <a:solidFill>
              <a:srgbClr val="70C4E6"/>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Flowchart: Delay 4">
            <a:extLst>
              <a:ext uri="{FF2B5EF4-FFF2-40B4-BE49-F238E27FC236}">
                <a16:creationId xmlns:a16="http://schemas.microsoft.com/office/drawing/2014/main" id="{D5C47FEA-267A-F4F3-42F5-4E7DCD5BA0E8}"/>
              </a:ext>
            </a:extLst>
          </p:cNvPr>
          <p:cNvSpPr/>
          <p:nvPr/>
        </p:nvSpPr>
        <p:spPr>
          <a:xfrm>
            <a:off x="-2081" y="0"/>
            <a:ext cx="4171993" cy="6858000"/>
          </a:xfrm>
          <a:prstGeom prst="flowChartDelay">
            <a:avLst/>
          </a:prstGeom>
          <a:ln>
            <a:solidFill>
              <a:srgbClr val="214F66"/>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Graphic 9">
            <a:extLst>
              <a:ext uri="{FF2B5EF4-FFF2-40B4-BE49-F238E27FC236}">
                <a16:creationId xmlns:a16="http://schemas.microsoft.com/office/drawing/2014/main" id="{93A1DAE3-9FC2-253E-258C-A11FA65FBA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71843" y="2044317"/>
            <a:ext cx="2213033" cy="2783667"/>
          </a:xfrm>
          <a:prstGeom prst="rect">
            <a:avLst/>
          </a:prstGeom>
        </p:spPr>
      </p:pic>
      <p:sp>
        <p:nvSpPr>
          <p:cNvPr id="8" name="TextBox 7">
            <a:extLst>
              <a:ext uri="{FF2B5EF4-FFF2-40B4-BE49-F238E27FC236}">
                <a16:creationId xmlns:a16="http://schemas.microsoft.com/office/drawing/2014/main" id="{F90917B5-9385-F863-6C14-45AD3B4E9A84}"/>
              </a:ext>
            </a:extLst>
          </p:cNvPr>
          <p:cNvSpPr txBox="1"/>
          <p:nvPr/>
        </p:nvSpPr>
        <p:spPr>
          <a:xfrm rot="19834787">
            <a:off x="5156747" y="1097281"/>
            <a:ext cx="590418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70C4E6"/>
                </a:solidFill>
                <a:effectLst/>
                <a:uLnTx/>
                <a:uFillTx/>
                <a:latin typeface="Bahnschrift Condensed" panose="020B0502040204020203" pitchFamily="34" charset="0"/>
                <a:ea typeface="+mn-ea"/>
                <a:cs typeface="+mn-cs"/>
              </a:rPr>
              <a:t>PARTNERS WANTED</a:t>
            </a:r>
          </a:p>
        </p:txBody>
      </p:sp>
      <p:pic>
        <p:nvPicPr>
          <p:cNvPr id="10" name="Picture 9" descr="A qr code on a white background&#10;&#10;Description automatically generated">
            <a:extLst>
              <a:ext uri="{FF2B5EF4-FFF2-40B4-BE49-F238E27FC236}">
                <a16:creationId xmlns:a16="http://schemas.microsoft.com/office/drawing/2014/main" id="{0F7F32D7-52FC-FC2A-A63E-0EFA61D1BE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5498" y="1491050"/>
            <a:ext cx="1639075" cy="1639075"/>
          </a:xfrm>
          <a:prstGeom prst="rect">
            <a:avLst/>
          </a:prstGeom>
        </p:spPr>
      </p:pic>
      <p:sp>
        <p:nvSpPr>
          <p:cNvPr id="11" name="TextBox 10">
            <a:extLst>
              <a:ext uri="{FF2B5EF4-FFF2-40B4-BE49-F238E27FC236}">
                <a16:creationId xmlns:a16="http://schemas.microsoft.com/office/drawing/2014/main" id="{4A88A69E-58F8-F567-3ECB-D4C37578A5AF}"/>
              </a:ext>
            </a:extLst>
          </p:cNvPr>
          <p:cNvSpPr txBox="1"/>
          <p:nvPr/>
        </p:nvSpPr>
        <p:spPr>
          <a:xfrm>
            <a:off x="10251119" y="3112619"/>
            <a:ext cx="14478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Bahnschrift Condensed" panose="020B0502040204020203" pitchFamily="34" charset="0"/>
                <a:ea typeface="+mn-ea"/>
                <a:cs typeface="+mn-cs"/>
              </a:rPr>
              <a:t>www.issaq.net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Bahnschrift Condensed" panose="020B0502040204020203" pitchFamily="34" charset="0"/>
                <a:ea typeface="+mn-ea"/>
                <a:cs typeface="+mn-cs"/>
              </a:rPr>
              <a:t>info@issaq.net</a:t>
            </a:r>
          </a:p>
        </p:txBody>
      </p:sp>
      <p:sp>
        <p:nvSpPr>
          <p:cNvPr id="13" name="TextBox 12">
            <a:extLst>
              <a:ext uri="{FF2B5EF4-FFF2-40B4-BE49-F238E27FC236}">
                <a16:creationId xmlns:a16="http://schemas.microsoft.com/office/drawing/2014/main" id="{1925D8FB-1C25-F371-9672-B2B6CAE5BFE7}"/>
              </a:ext>
            </a:extLst>
          </p:cNvPr>
          <p:cNvSpPr txBox="1"/>
          <p:nvPr/>
        </p:nvSpPr>
        <p:spPr>
          <a:xfrm>
            <a:off x="5937746" y="5478568"/>
            <a:ext cx="34419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C4E6"/>
                </a:solidFill>
                <a:effectLst/>
                <a:uLnTx/>
                <a:uFillTx/>
                <a:latin typeface="Bahnschrift Condensed" panose="020B0502040204020203" pitchFamily="34" charset="0"/>
                <a:ea typeface="+mn-ea"/>
                <a:cs typeface="+mn-cs"/>
              </a:rPr>
              <a:t>Holistic advising, coaching, counseling</a:t>
            </a:r>
          </a:p>
        </p:txBody>
      </p:sp>
      <p:sp>
        <p:nvSpPr>
          <p:cNvPr id="14" name="TextBox 13">
            <a:extLst>
              <a:ext uri="{FF2B5EF4-FFF2-40B4-BE49-F238E27FC236}">
                <a16:creationId xmlns:a16="http://schemas.microsoft.com/office/drawing/2014/main" id="{CC78F3DF-31B6-ED96-7B17-8A9C44ECDA00}"/>
              </a:ext>
            </a:extLst>
          </p:cNvPr>
          <p:cNvSpPr txBox="1"/>
          <p:nvPr/>
        </p:nvSpPr>
        <p:spPr>
          <a:xfrm>
            <a:off x="5577675" y="4164810"/>
            <a:ext cx="640080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000" dirty="0">
                <a:solidFill>
                  <a:srgbClr val="70C4E6"/>
                </a:solidFill>
                <a:latin typeface="Bahnschrift Condensed" panose="020B0502040204020203" pitchFamily="34" charset="0"/>
              </a:rPr>
              <a:t>Gather data on key student strengths and challenges</a:t>
            </a:r>
            <a:endParaRPr kumimoji="0" lang="en-US" sz="2000" b="0" i="0" u="none" strike="noStrike" kern="1200" cap="none" spc="0" normalizeH="0" baseline="0" noProof="0" dirty="0">
              <a:ln>
                <a:noFill/>
              </a:ln>
              <a:solidFill>
                <a:srgbClr val="70C4E6"/>
              </a:solidFill>
              <a:effectLst/>
              <a:uLnTx/>
              <a:uFillTx/>
              <a:latin typeface="Bahnschrift Condensed" panose="020B0502040204020203" pitchFamily="34" charset="0"/>
              <a:ea typeface="+mn-ea"/>
              <a:cs typeface="+mn-cs"/>
            </a:endParaRPr>
          </a:p>
        </p:txBody>
      </p:sp>
      <p:sp>
        <p:nvSpPr>
          <p:cNvPr id="18" name="TextBox 17">
            <a:extLst>
              <a:ext uri="{FF2B5EF4-FFF2-40B4-BE49-F238E27FC236}">
                <a16:creationId xmlns:a16="http://schemas.microsoft.com/office/drawing/2014/main" id="{E441C27D-80E5-6DC0-BDD6-2BB4B3E4D0F2}"/>
              </a:ext>
            </a:extLst>
          </p:cNvPr>
          <p:cNvSpPr txBox="1"/>
          <p:nvPr/>
        </p:nvSpPr>
        <p:spPr>
          <a:xfrm>
            <a:off x="5795385" y="4821689"/>
            <a:ext cx="6400800"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C4E6"/>
                </a:solidFill>
                <a:effectLst/>
                <a:uLnTx/>
                <a:uFillTx/>
                <a:latin typeface="Bahnschrift Condensed" panose="020B0502040204020203" pitchFamily="34" charset="0"/>
                <a:ea typeface="+mn-ea"/>
                <a:cs typeface="+mn-cs"/>
              </a:rPr>
              <a:t>Connect students with interventions within &amp; outside of your institution</a:t>
            </a:r>
          </a:p>
        </p:txBody>
      </p:sp>
      <p:pic>
        <p:nvPicPr>
          <p:cNvPr id="1026" name="Picture 2" descr="Creighton University - Wikipedia">
            <a:extLst>
              <a:ext uri="{FF2B5EF4-FFF2-40B4-BE49-F238E27FC236}">
                <a16:creationId xmlns:a16="http://schemas.microsoft.com/office/drawing/2014/main" id="{26E852AF-AF31-1794-81C3-741C5469C50E}"/>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1614312" y="204002"/>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fficial University Marks">
            <a:extLst>
              <a:ext uri="{FF2B5EF4-FFF2-40B4-BE49-F238E27FC236}">
                <a16:creationId xmlns:a16="http://schemas.microsoft.com/office/drawing/2014/main" id="{2A56E45B-6FAA-8496-AF61-5E3E8B9DD4FB}"/>
              </a:ext>
            </a:extLst>
          </p:cNvPr>
          <p:cNvPicPr>
            <a:picLocks noChangeAspect="1" noChangeArrowheads="1"/>
          </p:cNvPicPr>
          <p:nvPr/>
        </p:nvPicPr>
        <p:blipFill>
          <a:blip r:embed="rId5">
            <a:alphaModFix amt="35000"/>
            <a:extLst>
              <a:ext uri="{28A0092B-C50C-407E-A947-70E740481C1C}">
                <a14:useLocalDpi xmlns:a14="http://schemas.microsoft.com/office/drawing/2010/main" val="0"/>
              </a:ext>
            </a:extLst>
          </a:blip>
          <a:srcRect/>
          <a:stretch>
            <a:fillRect/>
          </a:stretch>
        </p:blipFill>
        <p:spPr bwMode="auto">
          <a:xfrm>
            <a:off x="-786237" y="4587067"/>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ving - Montclair State University">
            <a:extLst>
              <a:ext uri="{FF2B5EF4-FFF2-40B4-BE49-F238E27FC236}">
                <a16:creationId xmlns:a16="http://schemas.microsoft.com/office/drawing/2014/main" id="{FAF633F3-D4C0-EC7B-0B83-3EFE5B5BFE84}"/>
              </a:ext>
            </a:extLst>
          </p:cNvPr>
          <p:cNvPicPr>
            <a:picLocks noChangeAspect="1" noChangeArrowheads="1"/>
          </p:cNvPicPr>
          <p:nvPr/>
        </p:nvPicPr>
        <p:blipFill>
          <a:blip r:embed="rId6">
            <a:alphaModFix amt="35000"/>
            <a:extLst>
              <a:ext uri="{28A0092B-C50C-407E-A947-70E740481C1C}">
                <a14:useLocalDpi xmlns:a14="http://schemas.microsoft.com/office/drawing/2010/main" val="0"/>
              </a:ext>
            </a:extLst>
          </a:blip>
          <a:srcRect/>
          <a:stretch>
            <a:fillRect/>
          </a:stretch>
        </p:blipFill>
        <p:spPr bwMode="auto">
          <a:xfrm>
            <a:off x="508538" y="5123158"/>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MU Logos &amp; Marks - JMU">
            <a:extLst>
              <a:ext uri="{FF2B5EF4-FFF2-40B4-BE49-F238E27FC236}">
                <a16:creationId xmlns:a16="http://schemas.microsoft.com/office/drawing/2014/main" id="{2EE8551F-CF5D-ADD0-A0D3-83AD94B39AA2}"/>
              </a:ext>
            </a:extLst>
          </p:cNvPr>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1551855" y="-95831"/>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estern Carolina University - Wikipedia">
            <a:extLst>
              <a:ext uri="{FF2B5EF4-FFF2-40B4-BE49-F238E27FC236}">
                <a16:creationId xmlns:a16="http://schemas.microsoft.com/office/drawing/2014/main" id="{92D0B09F-2CC0-C03A-57CB-73FC99BDD08D}"/>
              </a:ext>
            </a:extLst>
          </p:cNvPr>
          <p:cNvPicPr>
            <a:picLocks noChangeAspect="1" noChangeArrowheads="1"/>
          </p:cNvPicPr>
          <p:nvPr/>
        </p:nvPicPr>
        <p:blipFill>
          <a:blip r:embed="rId8">
            <a:alphaModFix amt="35000"/>
            <a:extLst>
              <a:ext uri="{28A0092B-C50C-407E-A947-70E740481C1C}">
                <a14:useLocalDpi xmlns:a14="http://schemas.microsoft.com/office/drawing/2010/main" val="0"/>
              </a:ext>
            </a:extLst>
          </a:blip>
          <a:srcRect/>
          <a:stretch>
            <a:fillRect/>
          </a:stretch>
        </p:blipFill>
        <p:spPr bwMode="auto">
          <a:xfrm>
            <a:off x="2583109" y="1472153"/>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 Paso Community College (U.S.)">
            <a:extLst>
              <a:ext uri="{FF2B5EF4-FFF2-40B4-BE49-F238E27FC236}">
                <a16:creationId xmlns:a16="http://schemas.microsoft.com/office/drawing/2014/main" id="{CAA9E417-FC22-5B7E-A32F-25211367D9FD}"/>
              </a:ext>
            </a:extLst>
          </p:cNvPr>
          <p:cNvPicPr>
            <a:picLocks noChangeAspect="1" noChangeArrowheads="1"/>
          </p:cNvPicPr>
          <p:nvPr/>
        </p:nvPicPr>
        <p:blipFill>
          <a:blip r:embed="rId9">
            <a:alphaModFix amt="35000"/>
            <a:extLst>
              <a:ext uri="{28A0092B-C50C-407E-A947-70E740481C1C}">
                <a14:useLocalDpi xmlns:a14="http://schemas.microsoft.com/office/drawing/2010/main" val="0"/>
              </a:ext>
            </a:extLst>
          </a:blip>
          <a:srcRect/>
          <a:stretch>
            <a:fillRect/>
          </a:stretch>
        </p:blipFill>
        <p:spPr bwMode="auto">
          <a:xfrm>
            <a:off x="-1688700" y="3468780"/>
            <a:ext cx="2377440"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riton College - Wikipedia">
            <a:extLst>
              <a:ext uri="{FF2B5EF4-FFF2-40B4-BE49-F238E27FC236}">
                <a16:creationId xmlns:a16="http://schemas.microsoft.com/office/drawing/2014/main" id="{FC56B3C5-B6A2-FDC2-3F03-203E61991834}"/>
              </a:ext>
            </a:extLst>
          </p:cNvPr>
          <p:cNvPicPr>
            <a:picLocks noChangeAspect="1" noChangeArrowheads="1"/>
          </p:cNvPicPr>
          <p:nvPr/>
        </p:nvPicPr>
        <p:blipFill>
          <a:blip r:embed="rId10">
            <a:alphaModFix amt="35000"/>
            <a:extLst>
              <a:ext uri="{28A0092B-C50C-407E-A947-70E740481C1C}">
                <a14:useLocalDpi xmlns:a14="http://schemas.microsoft.com/office/drawing/2010/main" val="0"/>
              </a:ext>
            </a:extLst>
          </a:blip>
          <a:srcRect/>
          <a:stretch>
            <a:fillRect/>
          </a:stretch>
        </p:blipFill>
        <p:spPr bwMode="auto">
          <a:xfrm>
            <a:off x="-1629086" y="1663731"/>
            <a:ext cx="2415426" cy="23774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North Carolina Central University - Wikipedia">
            <a:extLst>
              <a:ext uri="{FF2B5EF4-FFF2-40B4-BE49-F238E27FC236}">
                <a16:creationId xmlns:a16="http://schemas.microsoft.com/office/drawing/2014/main" id="{83879660-BD36-C38F-6745-76E207286830}"/>
              </a:ext>
            </a:extLst>
          </p:cNvPr>
          <p:cNvPicPr>
            <a:picLocks noChangeAspect="1" noChangeArrowheads="1"/>
          </p:cNvPicPr>
          <p:nvPr/>
        </p:nvPicPr>
        <p:blipFill>
          <a:blip r:embed="rId11">
            <a:alphaModFix amt="35000"/>
            <a:extLst>
              <a:ext uri="{28A0092B-C50C-407E-A947-70E740481C1C}">
                <a14:useLocalDpi xmlns:a14="http://schemas.microsoft.com/office/drawing/2010/main" val="0"/>
              </a:ext>
            </a:extLst>
          </a:blip>
          <a:srcRect/>
          <a:stretch>
            <a:fillRect/>
          </a:stretch>
        </p:blipFill>
        <p:spPr bwMode="auto">
          <a:xfrm>
            <a:off x="2035072" y="4832163"/>
            <a:ext cx="2208362" cy="23774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urple and yellow emblem with a building and text&#10;&#10;Description automatically generated">
            <a:extLst>
              <a:ext uri="{FF2B5EF4-FFF2-40B4-BE49-F238E27FC236}">
                <a16:creationId xmlns:a16="http://schemas.microsoft.com/office/drawing/2014/main" id="{B6D0A72B-78B7-34F2-A5D2-187DF017AE08}"/>
              </a:ext>
            </a:extLst>
          </p:cNvPr>
          <p:cNvPicPr>
            <a:picLocks noChangeAspect="1"/>
          </p:cNvPicPr>
          <p:nvPr/>
        </p:nvPicPr>
        <p:blipFill>
          <a:blip r:embed="rId12">
            <a:alphaModFix amt="35000"/>
            <a:extLst>
              <a:ext uri="{28A0092B-C50C-407E-A947-70E740481C1C}">
                <a14:useLocalDpi xmlns:a14="http://schemas.microsoft.com/office/drawing/2010/main" val="0"/>
              </a:ext>
            </a:extLst>
          </a:blip>
          <a:stretch>
            <a:fillRect/>
          </a:stretch>
        </p:blipFill>
        <p:spPr>
          <a:xfrm>
            <a:off x="-317481" y="-279048"/>
            <a:ext cx="2377440" cy="2377440"/>
          </a:xfrm>
          <a:prstGeom prst="rect">
            <a:avLst/>
          </a:prstGeom>
        </p:spPr>
      </p:pic>
      <p:sp>
        <p:nvSpPr>
          <p:cNvPr id="16" name="Star: 32 Points 15">
            <a:extLst>
              <a:ext uri="{FF2B5EF4-FFF2-40B4-BE49-F238E27FC236}">
                <a16:creationId xmlns:a16="http://schemas.microsoft.com/office/drawing/2014/main" id="{D075AA60-90A8-E1EF-A72C-674B2EB8FEFC}"/>
              </a:ext>
            </a:extLst>
          </p:cNvPr>
          <p:cNvSpPr/>
          <p:nvPr/>
        </p:nvSpPr>
        <p:spPr>
          <a:xfrm>
            <a:off x="2826915" y="3046263"/>
            <a:ext cx="2415725" cy="2415725"/>
          </a:xfrm>
          <a:prstGeom prst="star32">
            <a:avLst/>
          </a:prstGeom>
          <a:solidFill>
            <a:srgbClr val="70C4E6"/>
          </a:solidFill>
          <a:ln>
            <a:solidFill>
              <a:srgbClr val="791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Bahnschrift Condensed" panose="020B0502040204020203" pitchFamily="34" charset="0"/>
                <a:ea typeface="+mn-ea"/>
                <a:cs typeface="+mn-cs"/>
              </a:rPr>
              <a:t>Your logo here!</a:t>
            </a:r>
          </a:p>
        </p:txBody>
      </p:sp>
      <p:sp>
        <p:nvSpPr>
          <p:cNvPr id="2" name="Rectangle 1">
            <a:extLst>
              <a:ext uri="{FF2B5EF4-FFF2-40B4-BE49-F238E27FC236}">
                <a16:creationId xmlns:a16="http://schemas.microsoft.com/office/drawing/2014/main" id="{FC04B12E-744E-FC6A-5C47-C891FCD8D6B3}"/>
              </a:ext>
            </a:extLst>
          </p:cNvPr>
          <p:cNvSpPr/>
          <p:nvPr/>
        </p:nvSpPr>
        <p:spPr>
          <a:xfrm>
            <a:off x="4257101" y="218711"/>
            <a:ext cx="3564294" cy="92233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For presentation slides, other questions: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1400"/>
                </a:solidFill>
                <a:effectLst/>
                <a:uLnTx/>
                <a:uFillTx/>
                <a:latin typeface="Bahnschrift Condensed" panose="020B0502040204020203" pitchFamily="34" charset="0"/>
                <a:ea typeface="+mn-ea"/>
                <a:cs typeface="+mn-cs"/>
              </a:rPr>
              <a:t>ross@diahighered.com</a:t>
            </a:r>
          </a:p>
        </p:txBody>
      </p:sp>
      <p:sp>
        <p:nvSpPr>
          <p:cNvPr id="3" name="TextBox 2">
            <a:extLst>
              <a:ext uri="{FF2B5EF4-FFF2-40B4-BE49-F238E27FC236}">
                <a16:creationId xmlns:a16="http://schemas.microsoft.com/office/drawing/2014/main" id="{650544C3-6A29-F755-BEE3-CF07F105FC8E}"/>
              </a:ext>
            </a:extLst>
          </p:cNvPr>
          <p:cNvSpPr txBox="1"/>
          <p:nvPr/>
        </p:nvSpPr>
        <p:spPr>
          <a:xfrm>
            <a:off x="6228995" y="6135447"/>
            <a:ext cx="3052439"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C4E6"/>
                </a:solidFill>
                <a:effectLst/>
                <a:uLnTx/>
                <a:uFillTx/>
                <a:latin typeface="Bahnschrift Condensed" panose="020B0502040204020203" pitchFamily="34" charset="0"/>
                <a:ea typeface="+mn-ea"/>
                <a:cs typeface="+mn-cs"/>
              </a:rPr>
              <a:t>Involve faculty in student success</a:t>
            </a:r>
          </a:p>
        </p:txBody>
      </p:sp>
    </p:spTree>
    <p:extLst>
      <p:ext uri="{BB962C8B-B14F-4D97-AF65-F5344CB8AC3E}">
        <p14:creationId xmlns:p14="http://schemas.microsoft.com/office/powerpoint/2010/main" val="372816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C7C860-7B26-D9F2-1873-D97EAB09CFC1}"/>
              </a:ext>
            </a:extLst>
          </p:cNvPr>
          <p:cNvPicPr>
            <a:picLocks noChangeAspect="1"/>
          </p:cNvPicPr>
          <p:nvPr/>
        </p:nvPicPr>
        <p:blipFill>
          <a:blip r:embed="rId2"/>
          <a:stretch>
            <a:fillRect/>
          </a:stretch>
        </p:blipFill>
        <p:spPr>
          <a:xfrm>
            <a:off x="7174405" y="2166368"/>
            <a:ext cx="4633361" cy="32883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descr="A logo with people in the middle&#10;&#10;Description automatically generated">
            <a:extLst>
              <a:ext uri="{FF2B5EF4-FFF2-40B4-BE49-F238E27FC236}">
                <a16:creationId xmlns:a16="http://schemas.microsoft.com/office/drawing/2014/main" id="{52A4D315-9682-FC1D-532A-51C3F8D73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8479" y="5578999"/>
            <a:ext cx="709287" cy="892185"/>
          </a:xfrm>
          <a:prstGeom prst="rect">
            <a:avLst/>
          </a:prstGeom>
        </p:spPr>
      </p:pic>
      <p:pic>
        <p:nvPicPr>
          <p:cNvPr id="1026" name="Picture 2" descr="Understanding the Growth Mindset ...">
            <a:extLst>
              <a:ext uri="{FF2B5EF4-FFF2-40B4-BE49-F238E27FC236}">
                <a16:creationId xmlns:a16="http://schemas.microsoft.com/office/drawing/2014/main" id="{D6122B3C-5032-AE81-6429-991588ED7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05" y="4376722"/>
            <a:ext cx="3040863" cy="19058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Sense of Belonging: Changing Institutions, Not Just Individuals | by  Terrell L. Strayhorn, PhD | Medium">
            <a:extLst>
              <a:ext uri="{FF2B5EF4-FFF2-40B4-BE49-F238E27FC236}">
                <a16:creationId xmlns:a16="http://schemas.microsoft.com/office/drawing/2014/main" id="{1024EA74-0A64-C063-B0DF-7E3C11B37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1339" y="2933469"/>
            <a:ext cx="3018425" cy="226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0" name="Picture 6" descr="Persistence, Persistence, and more Persistence! | Bandworld Magazine">
            <a:extLst>
              <a:ext uri="{FF2B5EF4-FFF2-40B4-BE49-F238E27FC236}">
                <a16:creationId xmlns:a16="http://schemas.microsoft.com/office/drawing/2014/main" id="{FE492BD5-6200-1EC8-74DD-6AB2006793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23" y="3126305"/>
            <a:ext cx="2677134" cy="1505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The Importance of Social Emotional Learning in Children | Buffalo County  Community Partners">
            <a:extLst>
              <a:ext uri="{FF2B5EF4-FFF2-40B4-BE49-F238E27FC236}">
                <a16:creationId xmlns:a16="http://schemas.microsoft.com/office/drawing/2014/main" id="{33C40A9B-8CE6-C21D-772A-A8E96D25FF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2401" y="1362550"/>
            <a:ext cx="2076324" cy="2055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2" name="Picture 8" descr="To Your Health: College Students and Anxiety">
            <a:extLst>
              <a:ext uri="{FF2B5EF4-FFF2-40B4-BE49-F238E27FC236}">
                <a16:creationId xmlns:a16="http://schemas.microsoft.com/office/drawing/2014/main" id="{9FBE7BF9-D12C-28AD-B77E-9AEDA8F2EE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610" y="583249"/>
            <a:ext cx="2543056" cy="2543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6" name="Picture 12" descr="Wellbeing Events - Wellbeing Resources - Wellness Center">
            <a:extLst>
              <a:ext uri="{FF2B5EF4-FFF2-40B4-BE49-F238E27FC236}">
                <a16:creationId xmlns:a16="http://schemas.microsoft.com/office/drawing/2014/main" id="{586B9E69-7B0B-BC3E-D15E-F62ECF7A3D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9151" y="5086501"/>
            <a:ext cx="1415959" cy="14159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2B5C9BB-849F-CC99-1EFA-513886B12F7B}"/>
              </a:ext>
            </a:extLst>
          </p:cNvPr>
          <p:cNvSpPr txBox="1"/>
          <p:nvPr/>
        </p:nvSpPr>
        <p:spPr>
          <a:xfrm>
            <a:off x="7501308" y="964834"/>
            <a:ext cx="3979553" cy="1077218"/>
          </a:xfrm>
          <a:prstGeom prst="rect">
            <a:avLst/>
          </a:prstGeom>
          <a:noFill/>
        </p:spPr>
        <p:txBody>
          <a:bodyPr wrap="square" rtlCol="0">
            <a:spAutoFit/>
          </a:bodyPr>
          <a:lstStyle/>
          <a:p>
            <a:pPr algn="ctr"/>
            <a:r>
              <a:rPr lang="en-US" sz="3200" dirty="0"/>
              <a:t>But how do we IMPROVE these things?</a:t>
            </a:r>
          </a:p>
        </p:txBody>
      </p:sp>
    </p:spTree>
    <p:extLst>
      <p:ext uri="{BB962C8B-B14F-4D97-AF65-F5344CB8AC3E}">
        <p14:creationId xmlns:p14="http://schemas.microsoft.com/office/powerpoint/2010/main" val="302058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500"/>
                                        <p:tgtEl>
                                          <p:spTgt spid="1026"/>
                                        </p:tgtEl>
                                      </p:cBhvr>
                                    </p:animEffect>
                                  </p:childTnLst>
                                </p:cTn>
                              </p:par>
                              <p:par>
                                <p:cTn id="8" presetID="6" presetClass="entr" presetSubtype="32"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ircle(out)">
                                      <p:cBhvr>
                                        <p:cTn id="10" dur="500"/>
                                        <p:tgtEl>
                                          <p:spTgt spid="1028"/>
                                        </p:tgtEl>
                                      </p:cBhvr>
                                    </p:animEffect>
                                  </p:childTnLst>
                                </p:cTn>
                              </p:par>
                              <p:par>
                                <p:cTn id="11" presetID="6" presetClass="entr" presetSubtype="32"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ircle(out)">
                                      <p:cBhvr>
                                        <p:cTn id="13" dur="500"/>
                                        <p:tgtEl>
                                          <p:spTgt spid="1030"/>
                                        </p:tgtEl>
                                      </p:cBhvr>
                                    </p:animEffect>
                                  </p:childTnLst>
                                </p:cTn>
                              </p:par>
                              <p:par>
                                <p:cTn id="14" presetID="6" presetClass="entr" presetSubtype="32" fill="hold"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circle(out)">
                                      <p:cBhvr>
                                        <p:cTn id="16" dur="500"/>
                                        <p:tgtEl>
                                          <p:spTgt spid="1034"/>
                                        </p:tgtEl>
                                      </p:cBhvr>
                                    </p:animEffect>
                                  </p:childTnLst>
                                </p:cTn>
                              </p:par>
                              <p:par>
                                <p:cTn id="17" presetID="6" presetClass="entr" presetSubtype="32"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ircle(out)">
                                      <p:cBhvr>
                                        <p:cTn id="19" dur="500"/>
                                        <p:tgtEl>
                                          <p:spTgt spid="1032"/>
                                        </p:tgtEl>
                                      </p:cBhvr>
                                    </p:animEffect>
                                  </p:childTnLst>
                                </p:cTn>
                              </p:par>
                              <p:par>
                                <p:cTn id="20" presetID="6" presetClass="entr" presetSubtype="32" fill="hold" nodeType="with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circle(out)">
                                      <p:cBhvr>
                                        <p:cTn id="22" dur="500"/>
                                        <p:tgtEl>
                                          <p:spTgt spid="103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EC558C-0499-56A2-CA23-E49B08CE17E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029F8293-CD59-30F5-75A5-7F2CB5FCD16C}"/>
              </a:ext>
            </a:extLst>
          </p:cNvPr>
          <p:cNvPicPr>
            <a:picLocks noChangeAspect="1"/>
          </p:cNvPicPr>
          <p:nvPr/>
        </p:nvPicPr>
        <p:blipFill>
          <a:blip r:embed="rId2"/>
          <a:srcRect/>
          <a:stretch/>
        </p:blipFill>
        <p:spPr>
          <a:xfrm>
            <a:off x="597243" y="5064211"/>
            <a:ext cx="1416908" cy="1416908"/>
          </a:xfrm>
          <a:prstGeom prst="rect">
            <a:avLst/>
          </a:prstGeom>
        </p:spPr>
      </p:pic>
      <p:sp>
        <p:nvSpPr>
          <p:cNvPr id="12" name="TextBox 11">
            <a:extLst>
              <a:ext uri="{FF2B5EF4-FFF2-40B4-BE49-F238E27FC236}">
                <a16:creationId xmlns:a16="http://schemas.microsoft.com/office/drawing/2014/main" id="{91903CD3-E410-600F-C0EF-25CE5EBCFAB2}"/>
              </a:ext>
            </a:extLst>
          </p:cNvPr>
          <p:cNvSpPr txBox="1"/>
          <p:nvPr/>
        </p:nvSpPr>
        <p:spPr>
          <a:xfrm>
            <a:off x="2270554" y="5295611"/>
            <a:ext cx="3825446" cy="954107"/>
          </a:xfrm>
          <a:prstGeom prst="rect">
            <a:avLst/>
          </a:prstGeom>
          <a:noFill/>
        </p:spPr>
        <p:txBody>
          <a:bodyPr wrap="square">
            <a:spAutoFit/>
          </a:bodyPr>
          <a:lstStyle/>
          <a:p>
            <a:r>
              <a:rPr lang="en-US" sz="1400" b="0" i="0" dirty="0">
                <a:solidFill>
                  <a:srgbClr val="222222"/>
                </a:solidFill>
                <a:effectLst/>
                <a:latin typeface="+mj-lt"/>
              </a:rPr>
              <a:t>Yeager, D. S., &amp; Walton, G. M. (2011). Social-psychological interventions in education: They’re not magic. </a:t>
            </a:r>
            <a:r>
              <a:rPr lang="en-US" sz="1400" b="0" i="1" dirty="0">
                <a:solidFill>
                  <a:srgbClr val="222222"/>
                </a:solidFill>
                <a:effectLst/>
                <a:latin typeface="+mj-lt"/>
              </a:rPr>
              <a:t>Review of educational Research</a:t>
            </a:r>
            <a:r>
              <a:rPr lang="en-US" sz="1400" b="0" i="0" dirty="0">
                <a:solidFill>
                  <a:srgbClr val="222222"/>
                </a:solidFill>
                <a:effectLst/>
                <a:latin typeface="+mj-lt"/>
              </a:rPr>
              <a:t>, </a:t>
            </a:r>
            <a:r>
              <a:rPr lang="en-US" sz="1400" b="0" i="1" dirty="0">
                <a:solidFill>
                  <a:srgbClr val="222222"/>
                </a:solidFill>
                <a:effectLst/>
                <a:latin typeface="+mj-lt"/>
              </a:rPr>
              <a:t>81</a:t>
            </a:r>
            <a:r>
              <a:rPr lang="en-US" sz="1400" b="0" i="0" dirty="0">
                <a:solidFill>
                  <a:srgbClr val="222222"/>
                </a:solidFill>
                <a:effectLst/>
                <a:latin typeface="+mj-lt"/>
              </a:rPr>
              <a:t>(2), 267-301.</a:t>
            </a:r>
            <a:endParaRPr lang="en-US" sz="1400" dirty="0">
              <a:latin typeface="+mj-lt"/>
            </a:endParaRPr>
          </a:p>
        </p:txBody>
      </p:sp>
      <p:sp>
        <p:nvSpPr>
          <p:cNvPr id="13" name="Rectangle 12">
            <a:extLst>
              <a:ext uri="{FF2B5EF4-FFF2-40B4-BE49-F238E27FC236}">
                <a16:creationId xmlns:a16="http://schemas.microsoft.com/office/drawing/2014/main" id="{A11887DD-23AB-86B1-BD11-5C54229C7850}"/>
              </a:ext>
            </a:extLst>
          </p:cNvPr>
          <p:cNvSpPr/>
          <p:nvPr/>
        </p:nvSpPr>
        <p:spPr>
          <a:xfrm>
            <a:off x="6870357" y="1210962"/>
            <a:ext cx="4572000" cy="514647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US" sz="2400" dirty="0"/>
              <a:t>We can absolutely build interventions that improve “noncognitive” skills, as long as they’re…</a:t>
            </a:r>
          </a:p>
          <a:p>
            <a:endParaRPr lang="en-US" sz="2400" dirty="0"/>
          </a:p>
          <a:p>
            <a:pPr marL="342900" indent="-342900">
              <a:buAutoNum type="arabicPeriod"/>
            </a:pPr>
            <a:r>
              <a:rPr lang="en-US" sz="2400" dirty="0"/>
              <a:t>Theoretically sound</a:t>
            </a:r>
          </a:p>
          <a:p>
            <a:pPr marL="342900" indent="-342900">
              <a:buAutoNum type="arabicPeriod"/>
            </a:pPr>
            <a:endParaRPr lang="en-US" sz="2400" dirty="0"/>
          </a:p>
          <a:p>
            <a:pPr marL="342900" indent="-342900">
              <a:buAutoNum type="arabicPeriod"/>
            </a:pPr>
            <a:r>
              <a:rPr lang="en-US" sz="2400" dirty="0"/>
              <a:t>Engaging</a:t>
            </a:r>
          </a:p>
          <a:p>
            <a:pPr marL="342900" indent="-342900">
              <a:buAutoNum type="arabicPeriod"/>
            </a:pPr>
            <a:endParaRPr lang="en-US" sz="2400" dirty="0"/>
          </a:p>
          <a:p>
            <a:pPr marL="342900" indent="-342900">
              <a:buAutoNum type="arabicPeriod"/>
            </a:pPr>
            <a:r>
              <a:rPr lang="en-US" sz="2400" i="1" dirty="0"/>
              <a:t>Hidden</a:t>
            </a:r>
          </a:p>
          <a:p>
            <a:pPr marL="342900" indent="-342900">
              <a:buAutoNum type="arabicPeriod"/>
            </a:pPr>
            <a:endParaRPr lang="en-US" sz="2400" i="1" dirty="0"/>
          </a:p>
          <a:p>
            <a:r>
              <a:rPr lang="en-US" sz="2400" b="1" dirty="0"/>
              <a:t>Writing is a primary mechanism for engagement, meta-cognition</a:t>
            </a:r>
          </a:p>
        </p:txBody>
      </p:sp>
      <p:pic>
        <p:nvPicPr>
          <p:cNvPr id="3" name="Picture 2">
            <a:extLst>
              <a:ext uri="{FF2B5EF4-FFF2-40B4-BE49-F238E27FC236}">
                <a16:creationId xmlns:a16="http://schemas.microsoft.com/office/drawing/2014/main" id="{4970EB09-63FD-C7DB-5289-4CA4C784B3E4}"/>
              </a:ext>
            </a:extLst>
          </p:cNvPr>
          <p:cNvPicPr>
            <a:picLocks noChangeAspect="1"/>
          </p:cNvPicPr>
          <p:nvPr/>
        </p:nvPicPr>
        <p:blipFill>
          <a:blip r:embed="rId3"/>
          <a:stretch>
            <a:fillRect/>
          </a:stretch>
        </p:blipFill>
        <p:spPr>
          <a:xfrm>
            <a:off x="1256270" y="710076"/>
            <a:ext cx="4440195" cy="4140374"/>
          </a:xfrm>
          <a:prstGeom prst="rect">
            <a:avLst/>
          </a:prstGeom>
        </p:spPr>
      </p:pic>
    </p:spTree>
    <p:extLst>
      <p:ext uri="{BB962C8B-B14F-4D97-AF65-F5344CB8AC3E}">
        <p14:creationId xmlns:p14="http://schemas.microsoft.com/office/powerpoint/2010/main" val="83385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EB57-24CA-27BE-F778-5ED137FAE1BC}"/>
              </a:ext>
            </a:extLst>
          </p:cNvPr>
          <p:cNvSpPr>
            <a:spLocks noGrp="1"/>
          </p:cNvSpPr>
          <p:nvPr>
            <p:ph type="title"/>
          </p:nvPr>
        </p:nvSpPr>
        <p:spPr/>
        <p:txBody>
          <a:bodyPr/>
          <a:lstStyle/>
          <a:p>
            <a:r>
              <a:rPr lang="en-US" dirty="0"/>
              <a:t>Academic Affairs is Easy</a:t>
            </a:r>
          </a:p>
        </p:txBody>
      </p:sp>
      <p:graphicFrame>
        <p:nvGraphicFramePr>
          <p:cNvPr id="4" name="Diagram 3">
            <a:extLst>
              <a:ext uri="{FF2B5EF4-FFF2-40B4-BE49-F238E27FC236}">
                <a16:creationId xmlns:a16="http://schemas.microsoft.com/office/drawing/2014/main" id="{939A9034-5FF0-9823-7A98-C3B8FCEE4709}"/>
              </a:ext>
            </a:extLst>
          </p:cNvPr>
          <p:cNvGraphicFramePr/>
          <p:nvPr>
            <p:extLst>
              <p:ext uri="{D42A27DB-BD31-4B8C-83A1-F6EECF244321}">
                <p14:modId xmlns:p14="http://schemas.microsoft.com/office/powerpoint/2010/main" val="2660661542"/>
              </p:ext>
            </p:extLst>
          </p:nvPr>
        </p:nvGraphicFramePr>
        <p:xfrm>
          <a:off x="581192" y="1439333"/>
          <a:ext cx="5019508"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50D7D1F-45EE-805B-019E-6820C6CF6B37}"/>
              </a:ext>
            </a:extLst>
          </p:cNvPr>
          <p:cNvSpPr txBox="1"/>
          <p:nvPr/>
        </p:nvSpPr>
        <p:spPr>
          <a:xfrm>
            <a:off x="2082978" y="2453133"/>
            <a:ext cx="2015936" cy="369332"/>
          </a:xfrm>
          <a:prstGeom prst="rect">
            <a:avLst/>
          </a:prstGeom>
          <a:noFill/>
        </p:spPr>
        <p:txBody>
          <a:bodyPr wrap="none" rtlCol="0">
            <a:spAutoFit/>
          </a:bodyPr>
          <a:lstStyle/>
          <a:p>
            <a:pPr algn="ctr"/>
            <a:r>
              <a:rPr lang="en-US" b="1" dirty="0"/>
              <a:t>Academic Learning</a:t>
            </a:r>
          </a:p>
        </p:txBody>
      </p:sp>
      <p:sp>
        <p:nvSpPr>
          <p:cNvPr id="6" name="TextBox 5">
            <a:extLst>
              <a:ext uri="{FF2B5EF4-FFF2-40B4-BE49-F238E27FC236}">
                <a16:creationId xmlns:a16="http://schemas.microsoft.com/office/drawing/2014/main" id="{933C0BBD-573B-CD40-08CA-FFEC5B19640B}"/>
              </a:ext>
            </a:extLst>
          </p:cNvPr>
          <p:cNvSpPr txBox="1"/>
          <p:nvPr/>
        </p:nvSpPr>
        <p:spPr>
          <a:xfrm>
            <a:off x="7995850" y="2453133"/>
            <a:ext cx="2210413" cy="369332"/>
          </a:xfrm>
          <a:prstGeom prst="rect">
            <a:avLst/>
          </a:prstGeom>
          <a:noFill/>
        </p:spPr>
        <p:txBody>
          <a:bodyPr wrap="none" rtlCol="0">
            <a:spAutoFit/>
          </a:bodyPr>
          <a:lstStyle/>
          <a:p>
            <a:pPr algn="ctr"/>
            <a:r>
              <a:rPr lang="en-US" b="1" dirty="0"/>
              <a:t>Student Development</a:t>
            </a:r>
          </a:p>
        </p:txBody>
      </p:sp>
      <p:pic>
        <p:nvPicPr>
          <p:cNvPr id="22" name="Picture 21">
            <a:extLst>
              <a:ext uri="{FF2B5EF4-FFF2-40B4-BE49-F238E27FC236}">
                <a16:creationId xmlns:a16="http://schemas.microsoft.com/office/drawing/2014/main" id="{947CBDC3-1372-595C-4854-8029DFF9D5E7}"/>
              </a:ext>
            </a:extLst>
          </p:cNvPr>
          <p:cNvPicPr>
            <a:picLocks noChangeAspect="1"/>
          </p:cNvPicPr>
          <p:nvPr/>
        </p:nvPicPr>
        <p:blipFill>
          <a:blip r:embed="rId7">
            <a:duotone>
              <a:prstClr val="black"/>
              <a:schemeClr val="accent6">
                <a:tint val="45000"/>
                <a:satMod val="400000"/>
              </a:schemeClr>
            </a:duotone>
          </a:blip>
          <a:stretch>
            <a:fillRect/>
          </a:stretch>
        </p:blipFill>
        <p:spPr>
          <a:xfrm rot="21120646">
            <a:off x="6986337" y="2791266"/>
            <a:ext cx="2720072" cy="2714800"/>
          </a:xfrm>
          <a:prstGeom prst="rect">
            <a:avLst/>
          </a:prstGeom>
        </p:spPr>
      </p:pic>
      <p:pic>
        <p:nvPicPr>
          <p:cNvPr id="21" name="Picture 20">
            <a:extLst>
              <a:ext uri="{FF2B5EF4-FFF2-40B4-BE49-F238E27FC236}">
                <a16:creationId xmlns:a16="http://schemas.microsoft.com/office/drawing/2014/main" id="{3DC5FA10-CD85-D43A-961E-1D61D080C102}"/>
              </a:ext>
            </a:extLst>
          </p:cNvPr>
          <p:cNvPicPr>
            <a:picLocks noChangeAspect="1"/>
          </p:cNvPicPr>
          <p:nvPr/>
        </p:nvPicPr>
        <p:blipFill>
          <a:blip r:embed="rId7">
            <a:duotone>
              <a:schemeClr val="accent2">
                <a:shade val="45000"/>
                <a:satMod val="135000"/>
              </a:schemeClr>
              <a:prstClr val="white"/>
            </a:duotone>
          </a:blip>
          <a:stretch>
            <a:fillRect/>
          </a:stretch>
        </p:blipFill>
        <p:spPr>
          <a:xfrm rot="12448999">
            <a:off x="7280799" y="4217060"/>
            <a:ext cx="2649909" cy="2644773"/>
          </a:xfrm>
          <a:prstGeom prst="rect">
            <a:avLst/>
          </a:prstGeom>
        </p:spPr>
      </p:pic>
      <p:pic>
        <p:nvPicPr>
          <p:cNvPr id="20" name="Picture 19">
            <a:extLst>
              <a:ext uri="{FF2B5EF4-FFF2-40B4-BE49-F238E27FC236}">
                <a16:creationId xmlns:a16="http://schemas.microsoft.com/office/drawing/2014/main" id="{037FDDBD-F910-9E99-E1D9-A4683976727D}"/>
              </a:ext>
            </a:extLst>
          </p:cNvPr>
          <p:cNvPicPr>
            <a:picLocks noChangeAspect="1"/>
          </p:cNvPicPr>
          <p:nvPr/>
        </p:nvPicPr>
        <p:blipFill>
          <a:blip r:embed="rId7"/>
          <a:stretch>
            <a:fillRect/>
          </a:stretch>
        </p:blipFill>
        <p:spPr>
          <a:xfrm>
            <a:off x="8890736" y="2890887"/>
            <a:ext cx="2720072" cy="2714800"/>
          </a:xfrm>
          <a:prstGeom prst="rect">
            <a:avLst/>
          </a:prstGeom>
        </p:spPr>
      </p:pic>
    </p:spTree>
    <p:extLst>
      <p:ext uri="{BB962C8B-B14F-4D97-AF65-F5344CB8AC3E}">
        <p14:creationId xmlns:p14="http://schemas.microsoft.com/office/powerpoint/2010/main" val="143559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55524-DE0D-A4D3-C072-FDD341DD7D3A}"/>
              </a:ext>
            </a:extLst>
          </p:cNvPr>
          <p:cNvSpPr>
            <a:spLocks noGrp="1"/>
          </p:cNvSpPr>
          <p:nvPr>
            <p:ph type="title"/>
          </p:nvPr>
        </p:nvSpPr>
        <p:spPr/>
        <p:txBody>
          <a:bodyPr/>
          <a:lstStyle/>
          <a:p>
            <a:r>
              <a:rPr lang="en-US" dirty="0"/>
              <a:t>Assessment, not TESTING</a:t>
            </a:r>
          </a:p>
        </p:txBody>
      </p:sp>
      <p:graphicFrame>
        <p:nvGraphicFramePr>
          <p:cNvPr id="5" name="Diagram 4">
            <a:extLst>
              <a:ext uri="{FF2B5EF4-FFF2-40B4-BE49-F238E27FC236}">
                <a16:creationId xmlns:a16="http://schemas.microsoft.com/office/drawing/2014/main" id="{142FADE1-49AB-0549-8502-7B7EBD6047C1}"/>
              </a:ext>
            </a:extLst>
          </p:cNvPr>
          <p:cNvGraphicFramePr/>
          <p:nvPr>
            <p:extLst>
              <p:ext uri="{D42A27DB-BD31-4B8C-83A1-F6EECF244321}">
                <p14:modId xmlns:p14="http://schemas.microsoft.com/office/powerpoint/2010/main" val="2949291048"/>
              </p:ext>
            </p:extLst>
          </p:nvPr>
        </p:nvGraphicFramePr>
        <p:xfrm>
          <a:off x="6515100" y="2671661"/>
          <a:ext cx="5095708" cy="3484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1AAD340-A02A-D4D6-A5AE-494DDD8ACDDE}"/>
              </a:ext>
            </a:extLst>
          </p:cNvPr>
          <p:cNvSpPr txBox="1"/>
          <p:nvPr/>
        </p:nvSpPr>
        <p:spPr>
          <a:xfrm>
            <a:off x="581193" y="2209996"/>
            <a:ext cx="5705308" cy="3785652"/>
          </a:xfrm>
          <a:prstGeom prst="rect">
            <a:avLst/>
          </a:prstGeom>
          <a:noFill/>
        </p:spPr>
        <p:txBody>
          <a:bodyPr wrap="square" rtlCol="0">
            <a:spAutoFit/>
          </a:bodyPr>
          <a:lstStyle/>
          <a:p>
            <a:r>
              <a:rPr lang="en-US" sz="2400" i="1" dirty="0"/>
              <a:t>What most of us do is TESTING….</a:t>
            </a:r>
          </a:p>
          <a:p>
            <a:endParaRPr lang="en-US" sz="2400" i="1" dirty="0"/>
          </a:p>
          <a:p>
            <a:r>
              <a:rPr lang="en-US" sz="2400" i="1" dirty="0"/>
              <a:t>ASSESSMENT is a process and a term that comes from psychiatry. It’s not just about gathering data, it’s about having a moment to speak with someone about your results and determine a course of action. </a:t>
            </a:r>
          </a:p>
          <a:p>
            <a:endParaRPr lang="en-US" sz="2400" i="1" dirty="0"/>
          </a:p>
          <a:p>
            <a:r>
              <a:rPr lang="en-US" sz="2400" i="1" dirty="0"/>
              <a:t>We just started calling what we do ASSESSMENT because people don’t like TESTS.</a:t>
            </a:r>
          </a:p>
        </p:txBody>
      </p:sp>
    </p:spTree>
    <p:extLst>
      <p:ext uri="{BB962C8B-B14F-4D97-AF65-F5344CB8AC3E}">
        <p14:creationId xmlns:p14="http://schemas.microsoft.com/office/powerpoint/2010/main" val="280402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qr code on a white background&#10;&#10;Description automatically generated">
            <a:extLst>
              <a:ext uri="{FF2B5EF4-FFF2-40B4-BE49-F238E27FC236}">
                <a16:creationId xmlns:a16="http://schemas.microsoft.com/office/drawing/2014/main" id="{EE2E284B-D9CD-0085-9191-67440C9CE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1853" y="2624262"/>
            <a:ext cx="3348231" cy="3348231"/>
          </a:xfrm>
          <a:prstGeom prst="rect">
            <a:avLst/>
          </a:prstGeom>
        </p:spPr>
      </p:pic>
      <p:sp>
        <p:nvSpPr>
          <p:cNvPr id="9" name="Rectangle 8">
            <a:extLst>
              <a:ext uri="{FF2B5EF4-FFF2-40B4-BE49-F238E27FC236}">
                <a16:creationId xmlns:a16="http://schemas.microsoft.com/office/drawing/2014/main" id="{ACB02837-3A50-A98F-06D6-EC7DC071AF63}"/>
              </a:ext>
            </a:extLst>
          </p:cNvPr>
          <p:cNvSpPr/>
          <p:nvPr/>
        </p:nvSpPr>
        <p:spPr>
          <a:xfrm>
            <a:off x="4110145" y="3376047"/>
            <a:ext cx="3564294" cy="922331"/>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Bahnschrift Condensed" panose="020B0502040204020203" pitchFamily="34" charset="0"/>
                <a:ea typeface="+mn-ea"/>
                <a:cs typeface="+mn-cs"/>
              </a:rPr>
              <a:t>For presentation slides, other questions: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91400"/>
                </a:solidFill>
                <a:effectLst/>
                <a:uLnTx/>
                <a:uFillTx/>
                <a:latin typeface="Bahnschrift Condensed" panose="020B0502040204020203" pitchFamily="34" charset="0"/>
                <a:ea typeface="+mn-ea"/>
                <a:cs typeface="+mn-cs"/>
              </a:rPr>
              <a:t>ross@diahighered.com</a:t>
            </a:r>
          </a:p>
        </p:txBody>
      </p:sp>
      <p:pic>
        <p:nvPicPr>
          <p:cNvPr id="5" name="Graphic 4" descr="Camera with solid fill">
            <a:extLst>
              <a:ext uri="{FF2B5EF4-FFF2-40B4-BE49-F238E27FC236}">
                <a16:creationId xmlns:a16="http://schemas.microsoft.com/office/drawing/2014/main" id="{9FB305FC-25EC-0AE7-F589-9A9CDE0537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68" y="1950827"/>
            <a:ext cx="914400" cy="914400"/>
          </a:xfrm>
          <a:prstGeom prst="rect">
            <a:avLst/>
          </a:prstGeom>
        </p:spPr>
      </p:pic>
      <p:pic>
        <p:nvPicPr>
          <p:cNvPr id="7" name="Graphic 6" descr="Email with solid fill">
            <a:extLst>
              <a:ext uri="{FF2B5EF4-FFF2-40B4-BE49-F238E27FC236}">
                <a16:creationId xmlns:a16="http://schemas.microsoft.com/office/drawing/2014/main" id="{A94DCFBC-2B3D-F26C-6BB2-4E7EC2E28A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35092" y="2188028"/>
            <a:ext cx="914400" cy="914400"/>
          </a:xfrm>
          <a:prstGeom prst="rect">
            <a:avLst/>
          </a:prstGeom>
        </p:spPr>
      </p:pic>
      <p:pic>
        <p:nvPicPr>
          <p:cNvPr id="11" name="Graphic 10" descr="Smart Phone with solid fill">
            <a:extLst>
              <a:ext uri="{FF2B5EF4-FFF2-40B4-BE49-F238E27FC236}">
                <a16:creationId xmlns:a16="http://schemas.microsoft.com/office/drawing/2014/main" id="{E97CB517-C2F5-4E72-6F9D-B9806F0F71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1260" y="2188028"/>
            <a:ext cx="1807671" cy="1807671"/>
          </a:xfrm>
          <a:prstGeom prst="rect">
            <a:avLst/>
          </a:prstGeom>
        </p:spPr>
      </p:pic>
      <p:cxnSp>
        <p:nvCxnSpPr>
          <p:cNvPr id="13" name="Straight Connector 12">
            <a:extLst>
              <a:ext uri="{FF2B5EF4-FFF2-40B4-BE49-F238E27FC236}">
                <a16:creationId xmlns:a16="http://schemas.microsoft.com/office/drawing/2014/main" id="{7167CE23-B824-8601-6667-4386F75A19CA}"/>
              </a:ext>
            </a:extLst>
          </p:cNvPr>
          <p:cNvCxnSpPr/>
          <p:nvPr/>
        </p:nvCxnSpPr>
        <p:spPr>
          <a:xfrm>
            <a:off x="3592287" y="1306284"/>
            <a:ext cx="0" cy="426175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61A41D-A2FA-07B4-90CD-75A0784DF8AF}"/>
              </a:ext>
            </a:extLst>
          </p:cNvPr>
          <p:cNvCxnSpPr/>
          <p:nvPr/>
        </p:nvCxnSpPr>
        <p:spPr>
          <a:xfrm>
            <a:off x="8202387" y="1356075"/>
            <a:ext cx="0" cy="42617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5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AFABB-060E-5B42-C70D-9BAFFD5FA0F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9296B3F-F7DE-0E24-FD0C-4B524F6D75FA}"/>
              </a:ext>
            </a:extLst>
          </p:cNvPr>
          <p:cNvSpPr>
            <a:spLocks noGrp="1"/>
          </p:cNvSpPr>
          <p:nvPr>
            <p:ph type="title"/>
          </p:nvPr>
        </p:nvSpPr>
        <p:spPr/>
        <p:txBody>
          <a:bodyPr/>
          <a:lstStyle/>
          <a:p>
            <a:r>
              <a:rPr lang="en-US" dirty="0"/>
              <a:t>Reflection and ISSAQ</a:t>
            </a:r>
          </a:p>
        </p:txBody>
      </p:sp>
      <p:sp>
        <p:nvSpPr>
          <p:cNvPr id="7" name="Text Placeholder 6">
            <a:extLst>
              <a:ext uri="{FF2B5EF4-FFF2-40B4-BE49-F238E27FC236}">
                <a16:creationId xmlns:a16="http://schemas.microsoft.com/office/drawing/2014/main" id="{05F861CA-7E83-EC72-D9A5-9BB309C2766D}"/>
              </a:ext>
            </a:extLst>
          </p:cNvPr>
          <p:cNvSpPr>
            <a:spLocks noGrp="1"/>
          </p:cNvSpPr>
          <p:nvPr>
            <p:ph type="body" idx="1"/>
          </p:nvPr>
        </p:nvSpPr>
        <p:spPr/>
        <p:txBody>
          <a:bodyPr/>
          <a:lstStyle/>
          <a:p>
            <a:r>
              <a:rPr lang="en-US" dirty="0"/>
              <a:t>(AKA how we do reflection)</a:t>
            </a:r>
          </a:p>
        </p:txBody>
      </p:sp>
    </p:spTree>
    <p:extLst>
      <p:ext uri="{BB962C8B-B14F-4D97-AF65-F5344CB8AC3E}">
        <p14:creationId xmlns:p14="http://schemas.microsoft.com/office/powerpoint/2010/main" val="246537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16721-C13C-15E1-229D-44B9673C48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25CD4-18FB-1AE5-9942-F1BBC5221758}"/>
              </a:ext>
            </a:extLst>
          </p:cNvPr>
          <p:cNvSpPr>
            <a:spLocks noGrp="1"/>
          </p:cNvSpPr>
          <p:nvPr>
            <p:ph type="title"/>
          </p:nvPr>
        </p:nvSpPr>
        <p:spPr/>
        <p:txBody>
          <a:bodyPr/>
          <a:lstStyle/>
          <a:p>
            <a:r>
              <a:rPr lang="en-US" dirty="0"/>
              <a:t>The ISSAQ Student Survey (ISSAQ-SS)</a:t>
            </a:r>
          </a:p>
        </p:txBody>
      </p:sp>
      <p:sp>
        <p:nvSpPr>
          <p:cNvPr id="3" name="Text Placeholder 2">
            <a:extLst>
              <a:ext uri="{FF2B5EF4-FFF2-40B4-BE49-F238E27FC236}">
                <a16:creationId xmlns:a16="http://schemas.microsoft.com/office/drawing/2014/main" id="{F0321357-086F-3B00-5BF5-7B694B81DAFF}"/>
              </a:ext>
            </a:extLst>
          </p:cNvPr>
          <p:cNvSpPr>
            <a:spLocks noGrp="1"/>
          </p:cNvSpPr>
          <p:nvPr>
            <p:ph type="body" sz="quarter" idx="13"/>
          </p:nvPr>
        </p:nvSpPr>
        <p:spPr>
          <a:xfrm>
            <a:off x="581191" y="1936749"/>
            <a:ext cx="5533536" cy="4621214"/>
          </a:xfrm>
        </p:spPr>
        <p:txBody>
          <a:bodyPr/>
          <a:lstStyle/>
          <a:p>
            <a:r>
              <a:rPr lang="en-US" dirty="0">
                <a:solidFill>
                  <a:schemeClr val="tx1"/>
                </a:solidFill>
              </a:rPr>
              <a:t>The ISSAQ-SS is a broad-based measure of 12 noncognitive (behavioral, motivational, emotional, and social) factors that have been shown to relate to student success in college.</a:t>
            </a:r>
          </a:p>
          <a:p>
            <a:r>
              <a:rPr lang="en-US" b="1" dirty="0">
                <a:solidFill>
                  <a:schemeClr val="tx1"/>
                </a:solidFill>
              </a:rPr>
              <a:t>ISSAQ-SS Fast Facts:</a:t>
            </a:r>
          </a:p>
          <a:p>
            <a:pPr lvl="1"/>
            <a:r>
              <a:rPr lang="en-US" dirty="0">
                <a:solidFill>
                  <a:schemeClr val="tx1"/>
                </a:solidFill>
              </a:rPr>
              <a:t>Web-based survey platform compatible with computers, tablets, and smart phones</a:t>
            </a:r>
          </a:p>
          <a:p>
            <a:pPr lvl="1"/>
            <a:r>
              <a:rPr lang="en-US" dirty="0">
                <a:solidFill>
                  <a:schemeClr val="tx1"/>
                </a:solidFill>
              </a:rPr>
              <a:t>~100 items (80% of students complete the survey in </a:t>
            </a:r>
            <a:r>
              <a:rPr lang="en-US" dirty="0"/>
              <a:t>20</a:t>
            </a:r>
            <a:r>
              <a:rPr lang="en-US" dirty="0">
                <a:solidFill>
                  <a:schemeClr val="tx1"/>
                </a:solidFill>
              </a:rPr>
              <a:t> minutes or less)</a:t>
            </a:r>
          </a:p>
          <a:p>
            <a:pPr lvl="1"/>
            <a:r>
              <a:rPr lang="en-US" dirty="0">
                <a:solidFill>
                  <a:schemeClr val="tx1"/>
                </a:solidFill>
              </a:rPr>
              <a:t>Includes bonus career efficacy, financial worry, and basic needs items (not scored)</a:t>
            </a:r>
          </a:p>
          <a:p>
            <a:pPr lvl="1"/>
            <a:endParaRPr lang="en-US" dirty="0">
              <a:solidFill>
                <a:schemeClr val="tx1"/>
              </a:solidFill>
            </a:endParaRPr>
          </a:p>
          <a:p>
            <a:pPr lvl="1"/>
            <a:endParaRPr lang="en-US" dirty="0">
              <a:solidFill>
                <a:schemeClr val="tx1"/>
              </a:solidFill>
            </a:endParaRPr>
          </a:p>
          <a:p>
            <a:pPr lvl="1"/>
            <a:endParaRPr lang="en-US" dirty="0">
              <a:solidFill>
                <a:schemeClr val="tx1"/>
              </a:solidFill>
            </a:endParaRPr>
          </a:p>
        </p:txBody>
      </p:sp>
      <p:pic>
        <p:nvPicPr>
          <p:cNvPr id="7" name="Picture 6" descr="A logo with people in the middle&#10;&#10;Description automatically generated">
            <a:extLst>
              <a:ext uri="{FF2B5EF4-FFF2-40B4-BE49-F238E27FC236}">
                <a16:creationId xmlns:a16="http://schemas.microsoft.com/office/drawing/2014/main" id="{40FF2D68-0686-D642-B6FF-AC92ACC521EA}"/>
              </a:ext>
            </a:extLst>
          </p:cNvPr>
          <p:cNvPicPr>
            <a:picLocks noChangeAspect="1"/>
          </p:cNvPicPr>
          <p:nvPr/>
        </p:nvPicPr>
        <p:blipFill>
          <a:blip r:embed="rId3"/>
          <a:stretch>
            <a:fillRect/>
          </a:stretch>
        </p:blipFill>
        <p:spPr>
          <a:xfrm>
            <a:off x="11088121" y="5696682"/>
            <a:ext cx="841064" cy="1064752"/>
          </a:xfrm>
          <a:prstGeom prst="rect">
            <a:avLst/>
          </a:prstGeom>
        </p:spPr>
      </p:pic>
      <p:pic>
        <p:nvPicPr>
          <p:cNvPr id="4" name="Picture 3">
            <a:extLst>
              <a:ext uri="{FF2B5EF4-FFF2-40B4-BE49-F238E27FC236}">
                <a16:creationId xmlns:a16="http://schemas.microsoft.com/office/drawing/2014/main" id="{FAB79346-E08D-E06F-32E4-03D6A9BBBFB0}"/>
              </a:ext>
            </a:extLst>
          </p:cNvPr>
          <p:cNvPicPr>
            <a:picLocks noChangeAspect="1"/>
          </p:cNvPicPr>
          <p:nvPr/>
        </p:nvPicPr>
        <p:blipFill>
          <a:blip r:embed="rId4"/>
          <a:stretch>
            <a:fillRect/>
          </a:stretch>
        </p:blipFill>
        <p:spPr>
          <a:xfrm>
            <a:off x="6114727" y="1032992"/>
            <a:ext cx="5334462" cy="5346655"/>
          </a:xfrm>
          <a:prstGeom prst="rect">
            <a:avLst/>
          </a:prstGeom>
        </p:spPr>
      </p:pic>
    </p:spTree>
    <p:extLst>
      <p:ext uri="{BB962C8B-B14F-4D97-AF65-F5344CB8AC3E}">
        <p14:creationId xmlns:p14="http://schemas.microsoft.com/office/powerpoint/2010/main" val="242721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ndrea DIA PPT Theme 021324">
  <a:themeElements>
    <a:clrScheme name="Custom 27">
      <a:dk1>
        <a:srgbClr val="000000"/>
      </a:dk1>
      <a:lt1>
        <a:srgbClr val="FFFFFF"/>
      </a:lt1>
      <a:dk2>
        <a:srgbClr val="3D3D3D"/>
      </a:dk2>
      <a:lt2>
        <a:srgbClr val="EBEBEB"/>
      </a:lt2>
      <a:accent1>
        <a:srgbClr val="405767"/>
      </a:accent1>
      <a:accent2>
        <a:srgbClr val="791400"/>
      </a:accent2>
      <a:accent3>
        <a:srgbClr val="667E8A"/>
      </a:accent3>
      <a:accent4>
        <a:srgbClr val="71C5E7"/>
      </a:accent4>
      <a:accent5>
        <a:srgbClr val="2281B8"/>
      </a:accent5>
      <a:accent6>
        <a:srgbClr val="B32017"/>
      </a:accent6>
      <a:hlink>
        <a:srgbClr val="828282"/>
      </a:hlink>
      <a:folHlink>
        <a:srgbClr val="A5A5A5"/>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A PPT Template_Slide Deck_031124" id="{68F7D069-FB1E-B841-90B2-6D51AFA64518}" vid="{4A040C71-E86E-994D-8A21-A44CF78CA9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27">
    <a:dk1>
      <a:srgbClr val="000000"/>
    </a:dk1>
    <a:lt1>
      <a:srgbClr val="FFFFFF"/>
    </a:lt1>
    <a:dk2>
      <a:srgbClr val="3D3D3D"/>
    </a:dk2>
    <a:lt2>
      <a:srgbClr val="EBEBEB"/>
    </a:lt2>
    <a:accent1>
      <a:srgbClr val="405767"/>
    </a:accent1>
    <a:accent2>
      <a:srgbClr val="791400"/>
    </a:accent2>
    <a:accent3>
      <a:srgbClr val="667E8A"/>
    </a:accent3>
    <a:accent4>
      <a:srgbClr val="71C5E7"/>
    </a:accent4>
    <a:accent5>
      <a:srgbClr val="2281B8"/>
    </a:accent5>
    <a:accent6>
      <a:srgbClr val="B32017"/>
    </a:accent6>
    <a:hlink>
      <a:srgbClr val="828282"/>
    </a:hlink>
    <a:folHlink>
      <a:srgbClr val="A5A5A5"/>
    </a:folHlink>
  </a:clrScheme>
</a:themeOverride>
</file>

<file path=docProps/app.xml><?xml version="1.0" encoding="utf-8"?>
<Properties xmlns="http://schemas.openxmlformats.org/officeDocument/2006/extended-properties" xmlns:vt="http://schemas.openxmlformats.org/officeDocument/2006/docPropsVTypes">
  <TotalTime>779</TotalTime>
  <Words>1811</Words>
  <Application>Microsoft Office PowerPoint</Application>
  <PresentationFormat>Widescreen</PresentationFormat>
  <Paragraphs>248</Paragraphs>
  <Slides>29</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Aptos</vt:lpstr>
      <vt:lpstr>Arial</vt:lpstr>
      <vt:lpstr>Bahnschrift Condensed</vt:lpstr>
      <vt:lpstr>Courier New</vt:lpstr>
      <vt:lpstr>Franklin Gothic Book</vt:lpstr>
      <vt:lpstr>FreightText Pro Medium</vt:lpstr>
      <vt:lpstr>Gotham Medium</vt:lpstr>
      <vt:lpstr>Roc Grotesk Condensed Medium</vt:lpstr>
      <vt:lpstr>Tw Cen MT</vt:lpstr>
      <vt:lpstr>Wingdings</vt:lpstr>
      <vt:lpstr>Wingdings 2</vt:lpstr>
      <vt:lpstr>Andrea DIA PPT Theme 021324</vt:lpstr>
      <vt:lpstr>Improving Growth Mindset, Agency, and Help-Seeking through Self-Reflection</vt:lpstr>
      <vt:lpstr>Reflection as an intervention</vt:lpstr>
      <vt:lpstr>PowerPoint Presentation</vt:lpstr>
      <vt:lpstr>PowerPoint Presentation</vt:lpstr>
      <vt:lpstr>Academic Affairs is Easy</vt:lpstr>
      <vt:lpstr>Assessment, not TESTING</vt:lpstr>
      <vt:lpstr>PowerPoint Presentation</vt:lpstr>
      <vt:lpstr>Reflection and ISSAQ</vt:lpstr>
      <vt:lpstr>The ISSAQ Student Survey (ISSAQ-SS)</vt:lpstr>
      <vt:lpstr>PowerPoint Presentation</vt:lpstr>
      <vt:lpstr>ISSAQ Reflection Process</vt:lpstr>
      <vt:lpstr>Timeline</vt:lpstr>
      <vt:lpstr>Free resources (ross@diahighered.com)</vt:lpstr>
      <vt:lpstr>PowerPoint Presentation</vt:lpstr>
      <vt:lpstr>One institution’s Results</vt:lpstr>
      <vt:lpstr>Students | Perceptions of ISSAQ Score Report</vt:lpstr>
      <vt:lpstr>Students | Overall ISSAQ Survey Perceptions</vt:lpstr>
      <vt:lpstr>Students | Use of Strengths</vt:lpstr>
      <vt:lpstr>Students | Perceptions of ISSAQ Module</vt:lpstr>
      <vt:lpstr>Students | Perceptions of ISSAQ Module, Cont. </vt:lpstr>
      <vt:lpstr>Students | Qualitative Module FEEDBACK</vt:lpstr>
      <vt:lpstr>Students | Qualitative Module FEEDBACK</vt:lpstr>
      <vt:lpstr>What are these results telling us?</vt:lpstr>
      <vt:lpstr>What’s next?</vt:lpstr>
      <vt:lpstr>Where Can you connect this work?</vt:lpstr>
      <vt:lpstr>PowerPoint Presentation</vt:lpstr>
      <vt:lpstr>Multi-level Evaluation of a faculty development initiative Kirkpatrick (1979, 1994)</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Ross Markle</dc:creator>
  <cp:lastModifiedBy>Ross Markle</cp:lastModifiedBy>
  <cp:revision>2</cp:revision>
  <dcterms:created xsi:type="dcterms:W3CDTF">2026-02-18T00:47:30Z</dcterms:created>
  <dcterms:modified xsi:type="dcterms:W3CDTF">2026-02-18T21:29:13Z</dcterms:modified>
</cp:coreProperties>
</file>