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Gill Sans" panose="020B0502020104020203" pitchFamily="34" charset="-79"/>
      <p:regular r:id="rId19"/>
      <p:bold r:id="rId20"/>
    </p:embeddedFont>
    <p:embeddedFont>
      <p:font typeface="Rockwell" panose="02060603020205020403" pitchFamily="18"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PYQtluvBYpXEJUWsRjw3XA92s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6ECAD2-51DA-4356-9E1F-8B8AE0FF9C36}">
  <a:tblStyle styleId="{D86ECAD2-51DA-4356-9E1F-8B8AE0FF9C3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5FA"/>
          </a:solidFill>
        </a:fill>
      </a:tcStyle>
    </a:wholeTbl>
    <a:band1H>
      <a:tcTxStyle/>
      <a:tcStyle>
        <a:tcBdr/>
        <a:fill>
          <a:solidFill>
            <a:srgbClr val="D4EAF6"/>
          </a:solidFill>
        </a:fill>
      </a:tcStyle>
    </a:band1H>
    <a:band2H>
      <a:tcTxStyle/>
      <a:tcStyle>
        <a:tcBdr/>
      </a:tcStyle>
    </a:band2H>
    <a:band1V>
      <a:tcTxStyle/>
      <a:tcStyle>
        <a:tcBdr/>
        <a:fill>
          <a:solidFill>
            <a:srgbClr val="D4EAF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6D4DAFD-E7D4-4CCD-8088-357A51DAE48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Students often think you need to be smart, high IQ, be well prepared, etc. They often overlook the importance and value of noncognitive skills.</a:t>
            </a:r>
            <a:endParaRPr/>
          </a:p>
        </p:txBody>
      </p:sp>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Review how each of these factors are defined.</a:t>
            </a:r>
            <a:endParaRPr/>
          </a:p>
        </p:txBody>
      </p:sp>
      <p:sp>
        <p:nvSpPr>
          <p:cNvPr id="268" name="Google Shape;2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Show them the data, especially the next slide…</a:t>
            </a:r>
            <a:endParaRPr/>
          </a:p>
        </p:txBody>
      </p:sp>
      <p:sp>
        <p:nvSpPr>
          <p:cNvPr id="281" name="Google Shape;2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Take time to breakdown and explain this slide. This can be eye opening for students. High effort level and low readiness leads to higher success rate than high readiness and low effort. Effort matters!</a:t>
            </a:r>
            <a:endParaRPr/>
          </a:p>
        </p:txBody>
      </p:sp>
      <p:sp>
        <p:nvSpPr>
          <p:cNvPr id="294" name="Google Shape;2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2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537086"/>
              </a:buClr>
              <a:buSzPts val="8000"/>
              <a:buFont typeface="Calibri"/>
              <a:buNone/>
              <a:defRPr sz="8000">
                <a:solidFill>
                  <a:srgbClr val="5370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4" name="Google Shape;24;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26"/>
          <p:cNvCxnSpPr/>
          <p:nvPr/>
        </p:nvCxnSpPr>
        <p:spPr>
          <a:xfrm>
            <a:off x="1207658" y="4343400"/>
            <a:ext cx="9875520" cy="0"/>
          </a:xfrm>
          <a:prstGeom prst="straightConnector1">
            <a:avLst/>
          </a:prstGeom>
          <a:noFill/>
          <a:ln w="9525" cap="flat" cmpd="sng">
            <a:solidFill>
              <a:srgbClr val="95ACBC"/>
            </a:solidFill>
            <a:prstDash val="solid"/>
            <a:round/>
            <a:headEnd type="none" w="sm" len="sm"/>
            <a:tailEnd type="none" w="sm" len="sm"/>
          </a:ln>
        </p:spPr>
      </p:cxnSp>
      <p:pic>
        <p:nvPicPr>
          <p:cNvPr id="28" name="Google Shape;28;p26" descr="A close up of a logo&#10;&#10;Description automatically generated"/>
          <p:cNvPicPr preferRelativeResize="0"/>
          <p:nvPr/>
        </p:nvPicPr>
        <p:blipFill rotWithShape="1">
          <a:blip r:embed="rId2">
            <a:alphaModFix/>
          </a:blip>
          <a:srcRect/>
          <a:stretch/>
        </p:blipFill>
        <p:spPr>
          <a:xfrm>
            <a:off x="8842075" y="200705"/>
            <a:ext cx="3025086" cy="5270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3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608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9"/>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3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p39" descr="A close up of a logo&#10;&#10;Description automatically generated"/>
          <p:cNvPicPr preferRelativeResize="0"/>
          <p:nvPr/>
        </p:nvPicPr>
        <p:blipFill rotWithShape="1">
          <a:blip r:embed="rId2">
            <a:alphaModFix/>
          </a:blip>
          <a:srcRect/>
          <a:stretch/>
        </p:blipFill>
        <p:spPr>
          <a:xfrm>
            <a:off x="9043927" y="5637378"/>
            <a:ext cx="3025086" cy="5270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4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0"/>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608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0"/>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7" name="Google Shape;107;p4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40" descr="A close up of a logo&#10;&#10;Description automatically generated"/>
          <p:cNvPicPr preferRelativeResize="0"/>
          <p:nvPr/>
        </p:nvPicPr>
        <p:blipFill rotWithShape="1">
          <a:blip r:embed="rId2">
            <a:alphaModFix/>
          </a:blip>
          <a:srcRect/>
          <a:stretch/>
        </p:blipFill>
        <p:spPr>
          <a:xfrm>
            <a:off x="9043927" y="5637378"/>
            <a:ext cx="3025086" cy="5270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1"/>
        <p:cNvGrpSpPr/>
        <p:nvPr/>
      </p:nvGrpSpPr>
      <p:grpSpPr>
        <a:xfrm>
          <a:off x="0" y="0"/>
          <a:ext cx="0" cy="0"/>
          <a:chOff x="0" y="0"/>
          <a:chExt cx="0" cy="0"/>
        </a:xfrm>
      </p:grpSpPr>
      <p:sp>
        <p:nvSpPr>
          <p:cNvPr id="112" name="Google Shape;112;p41"/>
          <p:cNvSpPr/>
          <p:nvPr/>
        </p:nvSpPr>
        <p:spPr>
          <a:xfrm>
            <a:off x="-33" y="0"/>
            <a:ext cx="12192000" cy="17500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pic>
        <p:nvPicPr>
          <p:cNvPr id="113" name="Google Shape;113;p41" descr="marco.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4" name="Google Shape;114;p41"/>
          <p:cNvSpPr txBox="1">
            <a:spLocks noGrp="1"/>
          </p:cNvSpPr>
          <p:nvPr>
            <p:ph type="title"/>
          </p:nvPr>
        </p:nvSpPr>
        <p:spPr>
          <a:xfrm>
            <a:off x="1346933" y="864967"/>
            <a:ext cx="9508400" cy="895200"/>
          </a:xfrm>
          <a:prstGeom prst="rect">
            <a:avLst/>
          </a:prstGeom>
          <a:noFill/>
          <a:ln>
            <a:noFill/>
          </a:ln>
        </p:spPr>
        <p:txBody>
          <a:bodyPr spcFirstLastPara="1" wrap="square" lIns="91425" tIns="91425" rIns="91425" bIns="91425" anchor="b" anchorCtr="0">
            <a:noAutofit/>
          </a:bodyPr>
          <a:lstStyle>
            <a:lvl1pPr lvl="0" algn="l">
              <a:lnSpc>
                <a:spcPct val="85000"/>
              </a:lnSpc>
              <a:spcBef>
                <a:spcPts val="0"/>
              </a:spcBef>
              <a:spcAft>
                <a:spcPts val="0"/>
              </a:spcAft>
              <a:buClr>
                <a:srgbClr val="60839B"/>
              </a:buClr>
              <a:buSzPts val="1400"/>
              <a:buFont typeface="Calibri"/>
              <a:buNone/>
              <a:defRPr sz="37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41"/>
          <p:cNvSpPr txBox="1">
            <a:spLocks noGrp="1"/>
          </p:cNvSpPr>
          <p:nvPr>
            <p:ph type="body" idx="1"/>
          </p:nvPr>
        </p:nvSpPr>
        <p:spPr>
          <a:xfrm>
            <a:off x="1346933" y="1913267"/>
            <a:ext cx="9508400" cy="3706800"/>
          </a:xfrm>
          <a:prstGeom prst="rect">
            <a:avLst/>
          </a:prstGeom>
          <a:noFill/>
          <a:ln>
            <a:noFill/>
          </a:ln>
        </p:spPr>
        <p:txBody>
          <a:bodyPr spcFirstLastPara="1" wrap="square" lIns="91425" tIns="91425" rIns="91425" bIns="91425" anchor="t" anchorCtr="0">
            <a:noAutofit/>
          </a:bodyPr>
          <a:lstStyle>
            <a:lvl1pPr marL="457200" lvl="0" indent="-381000" algn="l">
              <a:lnSpc>
                <a:spcPct val="90000"/>
              </a:lnSpc>
              <a:spcBef>
                <a:spcPts val="800"/>
              </a:spcBef>
              <a:spcAft>
                <a:spcPts val="0"/>
              </a:spcAft>
              <a:buSzPts val="2400"/>
              <a:buChar char="»"/>
              <a:defRPr sz="2400"/>
            </a:lvl1pPr>
            <a:lvl2pPr marL="914400" lvl="1" indent="-381000" algn="l">
              <a:lnSpc>
                <a:spcPct val="90000"/>
              </a:lnSpc>
              <a:spcBef>
                <a:spcPts val="0"/>
              </a:spcBef>
              <a:spcAft>
                <a:spcPts val="0"/>
              </a:spcAft>
              <a:buSzPts val="2400"/>
              <a:buChar char="»"/>
              <a:defRPr/>
            </a:lvl2pPr>
            <a:lvl3pPr marL="1371600" lvl="2" indent="-381000" algn="l">
              <a:lnSpc>
                <a:spcPct val="90000"/>
              </a:lnSpc>
              <a:spcBef>
                <a:spcPts val="0"/>
              </a:spcBef>
              <a:spcAft>
                <a:spcPts val="0"/>
              </a:spcAft>
              <a:buSzPts val="2400"/>
              <a:buChar char="»"/>
              <a:defRPr/>
            </a:lvl3pPr>
            <a:lvl4pPr marL="1828800" lvl="3" indent="-381000" algn="l">
              <a:lnSpc>
                <a:spcPct val="90000"/>
              </a:lnSpc>
              <a:spcBef>
                <a:spcPts val="0"/>
              </a:spcBef>
              <a:spcAft>
                <a:spcPts val="0"/>
              </a:spcAft>
              <a:buSzPts val="2400"/>
              <a:buChar char="●"/>
              <a:defRPr/>
            </a:lvl4pPr>
            <a:lvl5pPr marL="2286000" lvl="4" indent="-381000" algn="l">
              <a:lnSpc>
                <a:spcPct val="90000"/>
              </a:lnSpc>
              <a:spcBef>
                <a:spcPts val="0"/>
              </a:spcBef>
              <a:spcAft>
                <a:spcPts val="0"/>
              </a:spcAft>
              <a:buSzPts val="2400"/>
              <a:buChar char="○"/>
              <a:defRPr/>
            </a:lvl5pPr>
            <a:lvl6pPr marL="2743200" lvl="5" indent="-381000" algn="l">
              <a:lnSpc>
                <a:spcPct val="90000"/>
              </a:lnSpc>
              <a:spcBef>
                <a:spcPts val="0"/>
              </a:spcBef>
              <a:spcAft>
                <a:spcPts val="0"/>
              </a:spcAft>
              <a:buSzPts val="2400"/>
              <a:buChar char="■"/>
              <a:defRPr/>
            </a:lvl6pPr>
            <a:lvl7pPr marL="3200400" lvl="6" indent="-381000" algn="l">
              <a:lnSpc>
                <a:spcPct val="90000"/>
              </a:lnSpc>
              <a:spcBef>
                <a:spcPts val="0"/>
              </a:spcBef>
              <a:spcAft>
                <a:spcPts val="0"/>
              </a:spcAft>
              <a:buSzPts val="2400"/>
              <a:buChar char="●"/>
              <a:defRPr/>
            </a:lvl7pPr>
            <a:lvl8pPr marL="3657600" lvl="7" indent="-381000" algn="l">
              <a:lnSpc>
                <a:spcPct val="90000"/>
              </a:lnSpc>
              <a:spcBef>
                <a:spcPts val="0"/>
              </a:spcBef>
              <a:spcAft>
                <a:spcPts val="0"/>
              </a:spcAft>
              <a:buSzPts val="2400"/>
              <a:buChar char="○"/>
              <a:defRPr/>
            </a:lvl8pPr>
            <a:lvl9pPr marL="4114800" lvl="8" indent="-381000" algn="l">
              <a:lnSpc>
                <a:spcPct val="90000"/>
              </a:lnSpc>
              <a:spcBef>
                <a:spcPts val="0"/>
              </a:spcBef>
              <a:spcAft>
                <a:spcPts val="0"/>
              </a:spcAft>
              <a:buSzPts val="2400"/>
              <a:buChar char="■"/>
              <a:defRPr/>
            </a:lvl9pPr>
          </a:lstStyle>
          <a:p>
            <a:endParaRPr/>
          </a:p>
        </p:txBody>
      </p:sp>
      <p:sp>
        <p:nvSpPr>
          <p:cNvPr id="116" name="Google Shape;116;p41"/>
          <p:cNvSpPr txBox="1">
            <a:spLocks noGrp="1"/>
          </p:cNvSpPr>
          <p:nvPr>
            <p:ph type="sldNum" idx="12"/>
          </p:nvPr>
        </p:nvSpPr>
        <p:spPr>
          <a:xfrm>
            <a:off x="10355233" y="864967"/>
            <a:ext cx="731600" cy="895200"/>
          </a:xfrm>
          <a:prstGeom prst="rect">
            <a:avLst/>
          </a:prstGeom>
          <a:noFill/>
          <a:ln>
            <a:noFill/>
          </a:ln>
        </p:spPr>
        <p:txBody>
          <a:bodyPr spcFirstLastPara="1" wrap="square" lIns="91425" tIns="91425" rIns="91425" bIns="91425" anchor="b" anchorCtr="0">
            <a:noAutofit/>
          </a:bodyPr>
          <a:lstStyle>
            <a:lvl1pPr marL="0" lvl="0" indent="0" algn="r">
              <a:buClr>
                <a:srgbClr val="FFFFFF"/>
              </a:buClr>
              <a:buSzPts val="1050"/>
              <a:buFont typeface="Calibri"/>
              <a:buNone/>
              <a:defRPr sz="1050">
                <a:solidFill>
                  <a:srgbClr val="FFFFFF"/>
                </a:solidFill>
                <a:latin typeface="Calibri"/>
                <a:ea typeface="Calibri"/>
                <a:cs typeface="Calibri"/>
                <a:sym typeface="Calibri"/>
              </a:defRPr>
            </a:lvl1pPr>
            <a:lvl2pPr marL="0" lvl="1" indent="0" algn="r">
              <a:buClr>
                <a:srgbClr val="FFFFFF"/>
              </a:buClr>
              <a:buSzPts val="1050"/>
              <a:buFont typeface="Calibri"/>
              <a:buNone/>
              <a:defRPr sz="1050">
                <a:solidFill>
                  <a:srgbClr val="FFFFFF"/>
                </a:solidFill>
                <a:latin typeface="Calibri"/>
                <a:ea typeface="Calibri"/>
                <a:cs typeface="Calibri"/>
                <a:sym typeface="Calibri"/>
              </a:defRPr>
            </a:lvl2pPr>
            <a:lvl3pPr marL="0" lvl="2" indent="0" algn="r">
              <a:buClr>
                <a:srgbClr val="FFFFFF"/>
              </a:buClr>
              <a:buSzPts val="1050"/>
              <a:buFont typeface="Calibri"/>
              <a:buNone/>
              <a:defRPr sz="1050">
                <a:solidFill>
                  <a:srgbClr val="FFFFFF"/>
                </a:solidFill>
                <a:latin typeface="Calibri"/>
                <a:ea typeface="Calibri"/>
                <a:cs typeface="Calibri"/>
                <a:sym typeface="Calibri"/>
              </a:defRPr>
            </a:lvl3pPr>
            <a:lvl4pPr marL="0" lvl="3" indent="0" algn="r">
              <a:buClr>
                <a:srgbClr val="FFFFFF"/>
              </a:buClr>
              <a:buSzPts val="1050"/>
              <a:buFont typeface="Calibri"/>
              <a:buNone/>
              <a:defRPr sz="1050">
                <a:solidFill>
                  <a:srgbClr val="FFFFFF"/>
                </a:solidFill>
                <a:latin typeface="Calibri"/>
                <a:ea typeface="Calibri"/>
                <a:cs typeface="Calibri"/>
                <a:sym typeface="Calibri"/>
              </a:defRPr>
            </a:lvl4pPr>
            <a:lvl5pPr marL="0" lvl="4" indent="0" algn="r">
              <a:buClr>
                <a:srgbClr val="FFFFFF"/>
              </a:buClr>
              <a:buSzPts val="1050"/>
              <a:buFont typeface="Calibri"/>
              <a:buNone/>
              <a:defRPr sz="1050">
                <a:solidFill>
                  <a:srgbClr val="FFFFFF"/>
                </a:solidFill>
                <a:latin typeface="Calibri"/>
                <a:ea typeface="Calibri"/>
                <a:cs typeface="Calibri"/>
                <a:sym typeface="Calibri"/>
              </a:defRPr>
            </a:lvl5pPr>
            <a:lvl6pPr marL="0" lvl="5" indent="0" algn="r">
              <a:buClr>
                <a:srgbClr val="FFFFFF"/>
              </a:buClr>
              <a:buSzPts val="1050"/>
              <a:buFont typeface="Calibri"/>
              <a:buNone/>
              <a:defRPr sz="1050">
                <a:solidFill>
                  <a:srgbClr val="FFFFFF"/>
                </a:solidFill>
                <a:latin typeface="Calibri"/>
                <a:ea typeface="Calibri"/>
                <a:cs typeface="Calibri"/>
                <a:sym typeface="Calibri"/>
              </a:defRPr>
            </a:lvl6pPr>
            <a:lvl7pPr marL="0" lvl="6" indent="0" algn="r">
              <a:buClr>
                <a:srgbClr val="FFFFFF"/>
              </a:buClr>
              <a:buSzPts val="1050"/>
              <a:buFont typeface="Calibri"/>
              <a:buNone/>
              <a:defRPr sz="1050">
                <a:solidFill>
                  <a:srgbClr val="FFFFFF"/>
                </a:solidFill>
                <a:latin typeface="Calibri"/>
                <a:ea typeface="Calibri"/>
                <a:cs typeface="Calibri"/>
                <a:sym typeface="Calibri"/>
              </a:defRPr>
            </a:lvl7pPr>
            <a:lvl8pPr marL="0" lvl="7" indent="0" algn="r">
              <a:buClr>
                <a:srgbClr val="FFFFFF"/>
              </a:buClr>
              <a:buSzPts val="1050"/>
              <a:buFont typeface="Calibri"/>
              <a:buNone/>
              <a:defRPr sz="1050">
                <a:solidFill>
                  <a:srgbClr val="FFFFFF"/>
                </a:solidFill>
                <a:latin typeface="Calibri"/>
                <a:ea typeface="Calibri"/>
                <a:cs typeface="Calibri"/>
                <a:sym typeface="Calibri"/>
              </a:defRPr>
            </a:lvl8pPr>
            <a:lvl9pPr marL="0" lvl="8" indent="0" algn="r">
              <a:buClr>
                <a:srgbClr val="FFFFFF"/>
              </a:buClr>
              <a:buSzPts val="1050"/>
              <a:buFont typeface="Calibri"/>
              <a:buNone/>
              <a:defRPr sz="105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41" descr="A picture containing bird&#10;&#10;Description automatically generated"/>
          <p:cNvPicPr preferRelativeResize="0"/>
          <p:nvPr/>
        </p:nvPicPr>
        <p:blipFill rotWithShape="1">
          <a:blip r:embed="rId3">
            <a:alphaModFix/>
          </a:blip>
          <a:srcRect t="35782" b="35756"/>
          <a:stretch/>
        </p:blipFill>
        <p:spPr>
          <a:xfrm>
            <a:off x="43234" y="6294462"/>
            <a:ext cx="3026383" cy="520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7"/>
        <p:cNvGrpSpPr/>
        <p:nvPr/>
      </p:nvGrpSpPr>
      <p:grpSpPr>
        <a:xfrm>
          <a:off x="0" y="0"/>
          <a:ext cx="0" cy="0"/>
          <a:chOff x="0" y="0"/>
          <a:chExt cx="0" cy="0"/>
        </a:xfrm>
      </p:grpSpPr>
      <p:sp>
        <p:nvSpPr>
          <p:cNvPr id="128" name="Google Shape;128;p3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p31"/>
          <p:cNvPicPr preferRelativeResize="0"/>
          <p:nvPr/>
        </p:nvPicPr>
        <p:blipFill rotWithShape="1">
          <a:blip r:embed="rId2">
            <a:alphaModFix/>
          </a:blip>
          <a:srcRect t="34093" b="34965"/>
          <a:stretch/>
        </p:blipFill>
        <p:spPr>
          <a:xfrm>
            <a:off x="8905875" y="5552844"/>
            <a:ext cx="3211830" cy="6003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4"/>
        <p:cNvGrpSpPr/>
        <p:nvPr/>
      </p:nvGrpSpPr>
      <p:grpSpPr>
        <a:xfrm>
          <a:off x="0" y="0"/>
          <a:ext cx="0" cy="0"/>
          <a:chOff x="0" y="0"/>
          <a:chExt cx="0" cy="0"/>
        </a:xfrm>
      </p:grpSpPr>
      <p:sp>
        <p:nvSpPr>
          <p:cNvPr id="135" name="Google Shape;135;p42"/>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2"/>
          <p:cNvSpPr/>
          <p:nvPr/>
        </p:nvSpPr>
        <p:spPr>
          <a:xfrm>
            <a:off x="1" y="6334316"/>
            <a:ext cx="12192000"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2"/>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39" name="Google Shape;139;p4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2" name="Google Shape;142;p4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143" name="Google Shape;143;p42"/>
          <p:cNvPicPr preferRelativeResize="0"/>
          <p:nvPr/>
        </p:nvPicPr>
        <p:blipFill rotWithShape="1">
          <a:blip r:embed="rId2">
            <a:alphaModFix/>
          </a:blip>
          <a:srcRect t="34093" b="34965"/>
          <a:stretch/>
        </p:blipFill>
        <p:spPr>
          <a:xfrm>
            <a:off x="8905875" y="5552844"/>
            <a:ext cx="3211830" cy="6003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4"/>
        <p:cNvGrpSpPr/>
        <p:nvPr/>
      </p:nvGrpSpPr>
      <p:grpSpPr>
        <a:xfrm>
          <a:off x="0" y="0"/>
          <a:ext cx="0" cy="0"/>
          <a:chOff x="0" y="0"/>
          <a:chExt cx="0" cy="0"/>
        </a:xfrm>
      </p:grpSpPr>
      <p:sp>
        <p:nvSpPr>
          <p:cNvPr id="145" name="Google Shape;145;p4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7" name="Google Shape;147;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0" name="Google Shape;150;p43"/>
          <p:cNvPicPr preferRelativeResize="0"/>
          <p:nvPr/>
        </p:nvPicPr>
        <p:blipFill rotWithShape="1">
          <a:blip r:embed="rId2">
            <a:alphaModFix/>
          </a:blip>
          <a:srcRect t="34093" b="34965"/>
          <a:stretch/>
        </p:blipFill>
        <p:spPr>
          <a:xfrm>
            <a:off x="8905875" y="5552844"/>
            <a:ext cx="3211830" cy="6003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51"/>
        <p:cNvGrpSpPr/>
        <p:nvPr/>
      </p:nvGrpSpPr>
      <p:grpSpPr>
        <a:xfrm>
          <a:off x="0" y="0"/>
          <a:ext cx="0" cy="0"/>
          <a:chOff x="0" y="0"/>
          <a:chExt cx="0" cy="0"/>
        </a:xfrm>
      </p:grpSpPr>
      <p:sp>
        <p:nvSpPr>
          <p:cNvPr id="152" name="Google Shape;152;p4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4"/>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156" name="Google Shape;156;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9" name="Google Shape;159;p4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160" name="Google Shape;160;p44"/>
          <p:cNvPicPr preferRelativeResize="0"/>
          <p:nvPr/>
        </p:nvPicPr>
        <p:blipFill rotWithShape="1">
          <a:blip r:embed="rId2">
            <a:alphaModFix/>
          </a:blip>
          <a:srcRect t="34093" b="34965"/>
          <a:stretch/>
        </p:blipFill>
        <p:spPr>
          <a:xfrm>
            <a:off x="8905875" y="5552844"/>
            <a:ext cx="3211830" cy="6003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1"/>
        <p:cNvGrpSpPr/>
        <p:nvPr/>
      </p:nvGrpSpPr>
      <p:grpSpPr>
        <a:xfrm>
          <a:off x="0" y="0"/>
          <a:ext cx="0" cy="0"/>
          <a:chOff x="0" y="0"/>
          <a:chExt cx="0" cy="0"/>
        </a:xfrm>
      </p:grpSpPr>
      <p:sp>
        <p:nvSpPr>
          <p:cNvPr id="162" name="Google Shape;162;p4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45"/>
          <p:cNvSpPr txBox="1">
            <a:spLocks noGrp="1"/>
          </p:cNvSpPr>
          <p:nvPr>
            <p:ph type="body" idx="1"/>
          </p:nvPr>
        </p:nvSpPr>
        <p:spPr>
          <a:xfrm>
            <a:off x="1097280" y="1845734"/>
            <a:ext cx="4937760"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4" name="Google Shape;164;p4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5" name="Google Shape;165;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8" name="Google Shape;168;p45"/>
          <p:cNvPicPr preferRelativeResize="0"/>
          <p:nvPr/>
        </p:nvPicPr>
        <p:blipFill rotWithShape="1">
          <a:blip r:embed="rId2">
            <a:alphaModFix/>
          </a:blip>
          <a:srcRect t="34093" b="34965"/>
          <a:stretch/>
        </p:blipFill>
        <p:spPr>
          <a:xfrm>
            <a:off x="8905875" y="5552844"/>
            <a:ext cx="3211830" cy="6003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9"/>
        <p:cNvGrpSpPr/>
        <p:nvPr/>
      </p:nvGrpSpPr>
      <p:grpSpPr>
        <a:xfrm>
          <a:off x="0" y="0"/>
          <a:ext cx="0" cy="0"/>
          <a:chOff x="0" y="0"/>
          <a:chExt cx="0" cy="0"/>
        </a:xfrm>
      </p:grpSpPr>
      <p:sp>
        <p:nvSpPr>
          <p:cNvPr id="170" name="Google Shape;170;p4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46"/>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72" name="Google Shape;172;p46"/>
          <p:cNvSpPr txBox="1">
            <a:spLocks noGrp="1"/>
          </p:cNvSpPr>
          <p:nvPr>
            <p:ph type="body" idx="2"/>
          </p:nvPr>
        </p:nvSpPr>
        <p:spPr>
          <a:xfrm>
            <a:off x="1097280" y="2582335"/>
            <a:ext cx="493776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3" name="Google Shape;173;p46"/>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74" name="Google Shape;174;p46"/>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5" name="Google Shape;175;p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8" name="Google Shape;178;p46"/>
          <p:cNvPicPr preferRelativeResize="0"/>
          <p:nvPr/>
        </p:nvPicPr>
        <p:blipFill rotWithShape="1">
          <a:blip r:embed="rId2">
            <a:alphaModFix/>
          </a:blip>
          <a:srcRect t="34093" b="34965"/>
          <a:stretch/>
        </p:blipFill>
        <p:spPr>
          <a:xfrm>
            <a:off x="8905875" y="5552844"/>
            <a:ext cx="3211830" cy="6003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
        <p:cNvGrpSpPr/>
        <p:nvPr/>
      </p:nvGrpSpPr>
      <p:grpSpPr>
        <a:xfrm>
          <a:off x="0" y="0"/>
          <a:ext cx="0" cy="0"/>
          <a:chOff x="0" y="0"/>
          <a:chExt cx="0" cy="0"/>
        </a:xfrm>
      </p:grpSpPr>
      <p:sp>
        <p:nvSpPr>
          <p:cNvPr id="180" name="Google Shape;180;p4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4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4" name="Google Shape;184;p47"/>
          <p:cNvPicPr preferRelativeResize="0"/>
          <p:nvPr/>
        </p:nvPicPr>
        <p:blipFill rotWithShape="1">
          <a:blip r:embed="rId2">
            <a:alphaModFix/>
          </a:blip>
          <a:srcRect t="34093" b="34965"/>
          <a:stretch/>
        </p:blipFill>
        <p:spPr>
          <a:xfrm>
            <a:off x="8905875" y="5552844"/>
            <a:ext cx="3211830" cy="6003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pic>
        <p:nvPicPr>
          <p:cNvPr id="30" name="Google Shape;30;p27" descr="A close up of a logo&#10;&#10;Description automatically generated"/>
          <p:cNvPicPr preferRelativeResize="0"/>
          <p:nvPr/>
        </p:nvPicPr>
        <p:blipFill rotWithShape="1">
          <a:blip r:embed="rId2">
            <a:alphaModFix/>
          </a:blip>
          <a:srcRect/>
          <a:stretch/>
        </p:blipFill>
        <p:spPr>
          <a:xfrm>
            <a:off x="9043927" y="5637378"/>
            <a:ext cx="3025086" cy="527061"/>
          </a:xfrm>
          <a:prstGeom prst="rect">
            <a:avLst/>
          </a:prstGeom>
          <a:noFill/>
          <a:ln>
            <a:noFill/>
          </a:ln>
        </p:spPr>
      </p:pic>
      <p:sp>
        <p:nvSpPr>
          <p:cNvPr id="31" name="Google Shape;31;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60839B"/>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Font typeface="Arial"/>
              <a:buChar char="•"/>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Font typeface="Noto Sans Symbols"/>
              <a:buChar char="▪"/>
              <a:defRPr/>
            </a:lvl3pPr>
            <a:lvl4pPr marL="1828800" lvl="3" indent="-281939" algn="l">
              <a:lnSpc>
                <a:spcPct val="90000"/>
              </a:lnSpc>
              <a:spcBef>
                <a:spcPts val="400"/>
              </a:spcBef>
              <a:spcAft>
                <a:spcPts val="0"/>
              </a:spcAft>
              <a:buSzPts val="840"/>
              <a:buFont typeface="Noto Sans Symbols"/>
              <a:buChar char="❑"/>
              <a:defRPr/>
            </a:lvl4pPr>
            <a:lvl5pPr marL="2286000" lvl="4" indent="-317500" algn="l">
              <a:lnSpc>
                <a:spcPct val="90000"/>
              </a:lnSpc>
              <a:spcBef>
                <a:spcPts val="400"/>
              </a:spcBef>
              <a:spcAft>
                <a:spcPts val="0"/>
              </a:spcAft>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85"/>
        <p:cNvGrpSpPr/>
        <p:nvPr/>
      </p:nvGrpSpPr>
      <p:grpSpPr>
        <a:xfrm>
          <a:off x="0" y="0"/>
          <a:ext cx="0" cy="0"/>
          <a:chOff x="0" y="0"/>
          <a:chExt cx="0" cy="0"/>
        </a:xfrm>
      </p:grpSpPr>
      <p:sp>
        <p:nvSpPr>
          <p:cNvPr id="186" name="Google Shape;186;p48"/>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8"/>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4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0" name="Google Shape;190;p4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91" name="Google Shape;191;p48"/>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48"/>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4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94"/>
        <p:cNvGrpSpPr/>
        <p:nvPr/>
      </p:nvGrpSpPr>
      <p:grpSpPr>
        <a:xfrm>
          <a:off x="0" y="0"/>
          <a:ext cx="0" cy="0"/>
          <a:chOff x="0" y="0"/>
          <a:chExt cx="0" cy="0"/>
        </a:xfrm>
      </p:grpSpPr>
      <p:sp>
        <p:nvSpPr>
          <p:cNvPr id="195" name="Google Shape;195;p49"/>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9"/>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9"/>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49"/>
          <p:cNvSpPr>
            <a:spLocks noGrp="1"/>
          </p:cNvSpPr>
          <p:nvPr>
            <p:ph type="pic" idx="2"/>
          </p:nvPr>
        </p:nvSpPr>
        <p:spPr>
          <a:xfrm>
            <a:off x="15" y="0"/>
            <a:ext cx="12191985" cy="4915076"/>
          </a:xfrm>
          <a:prstGeom prst="rect">
            <a:avLst/>
          </a:prstGeom>
          <a:solidFill>
            <a:srgbClr val="BECAD4"/>
          </a:solidFill>
          <a:ln>
            <a:noFill/>
          </a:ln>
        </p:spPr>
      </p:sp>
      <p:sp>
        <p:nvSpPr>
          <p:cNvPr id="199" name="Google Shape;199;p49"/>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00" name="Google Shape;200;p4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4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3"/>
        <p:cNvGrpSpPr/>
        <p:nvPr/>
      </p:nvGrpSpPr>
      <p:grpSpPr>
        <a:xfrm>
          <a:off x="0" y="0"/>
          <a:ext cx="0" cy="0"/>
          <a:chOff x="0" y="0"/>
          <a:chExt cx="0" cy="0"/>
        </a:xfrm>
      </p:grpSpPr>
      <p:sp>
        <p:nvSpPr>
          <p:cNvPr id="204" name="Google Shape;204;p5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50"/>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06" name="Google Shape;206;p5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5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5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09"/>
        <p:cNvGrpSpPr/>
        <p:nvPr/>
      </p:nvGrpSpPr>
      <p:grpSpPr>
        <a:xfrm>
          <a:off x="0" y="0"/>
          <a:ext cx="0" cy="0"/>
          <a:chOff x="0" y="0"/>
          <a:chExt cx="0" cy="0"/>
        </a:xfrm>
      </p:grpSpPr>
      <p:sp>
        <p:nvSpPr>
          <p:cNvPr id="210" name="Google Shape;210;p5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1"/>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1"/>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4" name="Google Shape;214;p5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5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5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6"/>
        <p:cNvGrpSpPr/>
        <p:nvPr/>
      </p:nvGrpSpPr>
      <p:grpSpPr>
        <a:xfrm>
          <a:off x="0" y="0"/>
          <a:ext cx="0" cy="0"/>
          <a:chOff x="0" y="0"/>
          <a:chExt cx="0" cy="0"/>
        </a:xfrm>
      </p:grpSpPr>
      <p:sp>
        <p:nvSpPr>
          <p:cNvPr id="37" name="Google Shape;37;p2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537086"/>
              </a:buClr>
              <a:buSzPts val="8000"/>
              <a:buFont typeface="Calibri"/>
              <a:buNone/>
              <a:defRPr sz="8000" b="0">
                <a:solidFill>
                  <a:srgbClr val="5370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8"/>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90989F"/>
                </a:solidFill>
              </a:defRPr>
            </a:lvl2pPr>
            <a:lvl3pPr marL="1371600" lvl="2" indent="-228600" algn="l">
              <a:lnSpc>
                <a:spcPct val="90000"/>
              </a:lnSpc>
              <a:spcBef>
                <a:spcPts val="400"/>
              </a:spcBef>
              <a:spcAft>
                <a:spcPts val="0"/>
              </a:spcAft>
              <a:buSzPts val="1600"/>
              <a:buNone/>
              <a:defRPr sz="1600">
                <a:solidFill>
                  <a:srgbClr val="90989F"/>
                </a:solidFill>
              </a:defRPr>
            </a:lvl3pPr>
            <a:lvl4pPr marL="1828800" lvl="3" indent="-228600" algn="l">
              <a:lnSpc>
                <a:spcPct val="90000"/>
              </a:lnSpc>
              <a:spcBef>
                <a:spcPts val="400"/>
              </a:spcBef>
              <a:spcAft>
                <a:spcPts val="0"/>
              </a:spcAft>
              <a:buSzPts val="1400"/>
              <a:buNone/>
              <a:defRPr sz="1400">
                <a:solidFill>
                  <a:srgbClr val="90989F"/>
                </a:solidFill>
              </a:defRPr>
            </a:lvl4pPr>
            <a:lvl5pPr marL="2286000" lvl="4" indent="-228600" algn="l">
              <a:lnSpc>
                <a:spcPct val="90000"/>
              </a:lnSpc>
              <a:spcBef>
                <a:spcPts val="400"/>
              </a:spcBef>
              <a:spcAft>
                <a:spcPts val="0"/>
              </a:spcAft>
              <a:buSzPts val="1400"/>
              <a:buNone/>
              <a:defRPr sz="1400">
                <a:solidFill>
                  <a:srgbClr val="90989F"/>
                </a:solidFill>
              </a:defRPr>
            </a:lvl5pPr>
            <a:lvl6pPr marL="2743200" lvl="5" indent="-228600" algn="l">
              <a:lnSpc>
                <a:spcPct val="90000"/>
              </a:lnSpc>
              <a:spcBef>
                <a:spcPts val="400"/>
              </a:spcBef>
              <a:spcAft>
                <a:spcPts val="0"/>
              </a:spcAft>
              <a:buSzPts val="1400"/>
              <a:buNone/>
              <a:defRPr sz="1400">
                <a:solidFill>
                  <a:srgbClr val="90989F"/>
                </a:solidFill>
              </a:defRPr>
            </a:lvl6pPr>
            <a:lvl7pPr marL="3200400" lvl="6" indent="-228600" algn="l">
              <a:lnSpc>
                <a:spcPct val="90000"/>
              </a:lnSpc>
              <a:spcBef>
                <a:spcPts val="400"/>
              </a:spcBef>
              <a:spcAft>
                <a:spcPts val="0"/>
              </a:spcAft>
              <a:buSzPts val="1400"/>
              <a:buNone/>
              <a:defRPr sz="1400">
                <a:solidFill>
                  <a:srgbClr val="90989F"/>
                </a:solidFill>
              </a:defRPr>
            </a:lvl7pPr>
            <a:lvl8pPr marL="3657600" lvl="7" indent="-228600" algn="l">
              <a:lnSpc>
                <a:spcPct val="90000"/>
              </a:lnSpc>
              <a:spcBef>
                <a:spcPts val="400"/>
              </a:spcBef>
              <a:spcAft>
                <a:spcPts val="0"/>
              </a:spcAft>
              <a:buSzPts val="1400"/>
              <a:buNone/>
              <a:defRPr sz="1400">
                <a:solidFill>
                  <a:srgbClr val="90989F"/>
                </a:solidFill>
              </a:defRPr>
            </a:lvl8pPr>
            <a:lvl9pPr marL="4114800" lvl="8" indent="-228600" algn="l">
              <a:lnSpc>
                <a:spcPct val="90000"/>
              </a:lnSpc>
              <a:spcBef>
                <a:spcPts val="400"/>
              </a:spcBef>
              <a:spcAft>
                <a:spcPts val="400"/>
              </a:spcAft>
              <a:buSzPts val="1400"/>
              <a:buNone/>
              <a:defRPr sz="1400">
                <a:solidFill>
                  <a:srgbClr val="90989F"/>
                </a:solidFill>
              </a:defRPr>
            </a:lvl9pPr>
          </a:lstStyle>
          <a:p>
            <a:endParaRPr/>
          </a:p>
        </p:txBody>
      </p:sp>
      <p:sp>
        <p:nvSpPr>
          <p:cNvPr id="41" name="Google Shape;41;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4" name="Google Shape;44;p28"/>
          <p:cNvCxnSpPr/>
          <p:nvPr/>
        </p:nvCxnSpPr>
        <p:spPr>
          <a:xfrm>
            <a:off x="1207658" y="4343400"/>
            <a:ext cx="9875520" cy="0"/>
          </a:xfrm>
          <a:prstGeom prst="straightConnector1">
            <a:avLst/>
          </a:prstGeom>
          <a:noFill/>
          <a:ln w="9525" cap="flat" cmpd="sng">
            <a:solidFill>
              <a:srgbClr val="95ACBC"/>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2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29" descr="A close up of a logo&#10;&#10;Description automatically generated"/>
          <p:cNvPicPr preferRelativeResize="0"/>
          <p:nvPr/>
        </p:nvPicPr>
        <p:blipFill rotWithShape="1">
          <a:blip r:embed="rId2">
            <a:alphaModFix/>
          </a:blip>
          <a:srcRect/>
          <a:stretch/>
        </p:blipFill>
        <p:spPr>
          <a:xfrm>
            <a:off x="9043927" y="5637378"/>
            <a:ext cx="3025086" cy="5270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pic>
        <p:nvPicPr>
          <p:cNvPr id="53" name="Google Shape;53;p34" descr="A close up of a logo&#10;&#10;Description automatically generated"/>
          <p:cNvPicPr preferRelativeResize="0"/>
          <p:nvPr/>
        </p:nvPicPr>
        <p:blipFill rotWithShape="1">
          <a:blip r:embed="rId2">
            <a:alphaModFix/>
          </a:blip>
          <a:srcRect/>
          <a:stretch/>
        </p:blipFill>
        <p:spPr>
          <a:xfrm>
            <a:off x="9043927" y="5637378"/>
            <a:ext cx="3025086" cy="527061"/>
          </a:xfrm>
          <a:prstGeom prst="rect">
            <a:avLst/>
          </a:prstGeom>
          <a:noFill/>
          <a:ln>
            <a:noFill/>
          </a:ln>
        </p:spPr>
      </p:pic>
      <p:sp>
        <p:nvSpPr>
          <p:cNvPr id="54" name="Google Shape;54;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608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p34"/>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pic>
        <p:nvPicPr>
          <p:cNvPr id="61" name="Google Shape;61;p35" descr="A close up of a logo&#10;&#10;Description automatically generated"/>
          <p:cNvPicPr preferRelativeResize="0"/>
          <p:nvPr/>
        </p:nvPicPr>
        <p:blipFill rotWithShape="1">
          <a:blip r:embed="rId2">
            <a:alphaModFix/>
          </a:blip>
          <a:srcRect/>
          <a:stretch/>
        </p:blipFill>
        <p:spPr>
          <a:xfrm>
            <a:off x="9043927" y="5637378"/>
            <a:ext cx="3025086" cy="527061"/>
          </a:xfrm>
          <a:prstGeom prst="rect">
            <a:avLst/>
          </a:prstGeom>
          <a:noFill/>
          <a:ln>
            <a:noFill/>
          </a:ln>
        </p:spPr>
      </p:pic>
      <p:sp>
        <p:nvSpPr>
          <p:cNvPr id="62" name="Google Shape;62;p3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608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4" name="Google Shape;64;p35"/>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35"/>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6" name="Google Shape;66;p35"/>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608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36" descr="A close up of a logo&#10;&#10;Description automatically generated"/>
          <p:cNvPicPr preferRelativeResize="0"/>
          <p:nvPr/>
        </p:nvPicPr>
        <p:blipFill rotWithShape="1">
          <a:blip r:embed="rId2">
            <a:alphaModFix/>
          </a:blip>
          <a:srcRect/>
          <a:stretch/>
        </p:blipFill>
        <p:spPr>
          <a:xfrm>
            <a:off x="9043927" y="5637378"/>
            <a:ext cx="3025086" cy="5270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6"/>
        <p:cNvGrpSpPr/>
        <p:nvPr/>
      </p:nvGrpSpPr>
      <p:grpSpPr>
        <a:xfrm>
          <a:off x="0" y="0"/>
          <a:ext cx="0" cy="0"/>
          <a:chOff x="0" y="0"/>
          <a:chExt cx="0" cy="0"/>
        </a:xfrm>
      </p:grpSpPr>
      <p:sp>
        <p:nvSpPr>
          <p:cNvPr id="77" name="Google Shape;77;p37"/>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7"/>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1" name="Google Shape;81;p3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2" name="Google Shape;82;p3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p37" descr="A close up of a logo&#10;&#10;Description automatically generated"/>
          <p:cNvPicPr preferRelativeResize="0"/>
          <p:nvPr/>
        </p:nvPicPr>
        <p:blipFill rotWithShape="1">
          <a:blip r:embed="rId2">
            <a:alphaModFix/>
          </a:blip>
          <a:srcRect/>
          <a:stretch/>
        </p:blipFill>
        <p:spPr>
          <a:xfrm>
            <a:off x="9043927" y="5637378"/>
            <a:ext cx="3025086" cy="5270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6"/>
        <p:cNvGrpSpPr/>
        <p:nvPr/>
      </p:nvGrpSpPr>
      <p:grpSpPr>
        <a:xfrm>
          <a:off x="0" y="0"/>
          <a:ext cx="0" cy="0"/>
          <a:chOff x="0" y="0"/>
          <a:chExt cx="0" cy="0"/>
        </a:xfrm>
      </p:grpSpPr>
      <p:sp>
        <p:nvSpPr>
          <p:cNvPr id="87" name="Google Shape;87;p38"/>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8"/>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8"/>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0" name="Google Shape;90;p38"/>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91" name="Google Shape;91;p38"/>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2" name="Google Shape;92;p3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5" descr="A close up of a logo&#10;&#10;Description automatically generated"/>
          <p:cNvPicPr preferRelativeResize="0"/>
          <p:nvPr/>
        </p:nvPicPr>
        <p:blipFill rotWithShape="1">
          <a:blip r:embed="rId14">
            <a:alphaModFix/>
          </a:blip>
          <a:srcRect/>
          <a:stretch/>
        </p:blipFill>
        <p:spPr>
          <a:xfrm>
            <a:off x="9043927" y="5637378"/>
            <a:ext cx="3025086" cy="527061"/>
          </a:xfrm>
          <a:prstGeom prst="rect">
            <a:avLst/>
          </a:prstGeom>
          <a:noFill/>
          <a:ln>
            <a:noFill/>
          </a:ln>
        </p:spPr>
      </p:pic>
      <p:sp>
        <p:nvSpPr>
          <p:cNvPr id="11" name="Google Shape;11;p2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5"/>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60839B"/>
              </a:buClr>
              <a:buSzPts val="4800"/>
              <a:buFont typeface="Calibri"/>
              <a:buNone/>
              <a:defRPr sz="4800" b="0" i="0" u="none" strike="noStrike" cap="none">
                <a:solidFill>
                  <a:srgbClr val="60839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60839B"/>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60839B"/>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60839B"/>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60839B"/>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60839B"/>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60839B"/>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60839B"/>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60839B"/>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60839B"/>
                </a:solidFill>
                <a:latin typeface="Calibri"/>
                <a:ea typeface="Calibri"/>
                <a:cs typeface="Calibri"/>
                <a:sym typeface="Calibri"/>
              </a:defRPr>
            </a:lvl9pPr>
          </a:lstStyle>
          <a:p>
            <a:endParaRPr/>
          </a:p>
        </p:txBody>
      </p:sp>
      <p:sp>
        <p:nvSpPr>
          <p:cNvPr id="15" name="Google Shape;15;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 name="Google Shape;18;p25"/>
          <p:cNvCxnSpPr/>
          <p:nvPr/>
        </p:nvCxnSpPr>
        <p:spPr>
          <a:xfrm>
            <a:off x="1193532" y="1737845"/>
            <a:ext cx="9966960" cy="0"/>
          </a:xfrm>
          <a:prstGeom prst="straightConnector1">
            <a:avLst/>
          </a:prstGeom>
          <a:noFill/>
          <a:ln w="9525" cap="flat" cmpd="sng">
            <a:solidFill>
              <a:srgbClr val="95ACBC"/>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3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2" name="Google Shape;122;p3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23" name="Google Shape;123;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6" name="Google Shape;126;p30"/>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37086"/>
              </a:buClr>
              <a:buSzPts val="8000"/>
              <a:buFont typeface="Calibri"/>
              <a:buNone/>
            </a:pPr>
            <a:r>
              <a:rPr lang="en-US"/>
              <a:t>ISSAQ Assessment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60839B"/>
              </a:buClr>
              <a:buSzPts val="4800"/>
              <a:buFont typeface="Calibri"/>
              <a:buNone/>
            </a:pPr>
            <a:r>
              <a:rPr lang="en-US"/>
              <a:t>ISSAQ Instructions</a:t>
            </a:r>
            <a:endParaRPr/>
          </a:p>
        </p:txBody>
      </p:sp>
      <p:sp>
        <p:nvSpPr>
          <p:cNvPr id="320" name="Google Shape;320;p1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90000"/>
              </a:lnSpc>
              <a:spcBef>
                <a:spcPts val="0"/>
              </a:spcBef>
              <a:spcAft>
                <a:spcPts val="0"/>
              </a:spcAft>
              <a:buSzPct val="100000"/>
              <a:buNone/>
            </a:pPr>
            <a:r>
              <a:rPr lang="en-US"/>
              <a:t>Thank you for agreeing to take ISSAQ – the Incoming Student Skills and Attitudes Questionnaire. The purpose of this survey is to better understand students as they begin their college careers. The questions on this survey will address a wide array of topics, from how you study, to how you feel about going to college, to how you feel about yourself as a college student.</a:t>
            </a:r>
            <a:endParaRPr/>
          </a:p>
          <a:p>
            <a:pPr marL="0" lvl="0" indent="0" algn="l" rtl="0">
              <a:lnSpc>
                <a:spcPct val="90000"/>
              </a:lnSpc>
              <a:spcBef>
                <a:spcPts val="1400"/>
              </a:spcBef>
              <a:spcAft>
                <a:spcPts val="0"/>
              </a:spcAft>
              <a:buSzPct val="100000"/>
              <a:buNone/>
            </a:pPr>
            <a:r>
              <a:rPr lang="en-US"/>
              <a:t>This information will be very valuable as we seek to better understand you and how we can best support your success in college. Please take the survey seriously and answer truthfully. Keep in mind that some of the questions may refer to “this school” or to a teacher, professor, or instructor. These questions are referring to your attitudes toward college. If you have not yet interacted with these individuals or the college as a whole, please just answer to the best of your ability based on your feeling at this time. </a:t>
            </a:r>
            <a:endParaRPr/>
          </a:p>
          <a:p>
            <a:pPr marL="0" lvl="0" indent="0" algn="l" rtl="0">
              <a:lnSpc>
                <a:spcPct val="90000"/>
              </a:lnSpc>
              <a:spcBef>
                <a:spcPts val="1400"/>
              </a:spcBef>
              <a:spcAft>
                <a:spcPts val="0"/>
              </a:spcAft>
              <a:buSzPct val="100000"/>
              <a:buNone/>
            </a:pPr>
            <a:r>
              <a:rPr lang="en-US"/>
              <a:t>Please know that your responses are completely confidential. With the exception of support staff with whom you’ve agreed to work, no one will see your responses to these questions.</a:t>
            </a:r>
            <a:endParaRPr/>
          </a:p>
          <a:p>
            <a:pPr marL="0" lvl="0" indent="0" algn="l" rtl="0">
              <a:lnSpc>
                <a:spcPct val="90000"/>
              </a:lnSpc>
              <a:spcBef>
                <a:spcPts val="1400"/>
              </a:spcBef>
              <a:spcAft>
                <a:spcPts val="0"/>
              </a:spcAft>
              <a:buSzPct val="100000"/>
              <a:buNone/>
            </a:pPr>
            <a:r>
              <a:rPr lang="en-US"/>
              <a:t>Lastly MAKE SURE TO HIT SUBMIT AT THE END OF THE SURVEY. If you close the browser without hitting the SUBMIT button, your responses will not be recorded.</a:t>
            </a:r>
            <a:endParaRPr/>
          </a:p>
          <a:p>
            <a:pPr marL="0" lvl="0" indent="0" algn="l" rtl="0">
              <a:lnSpc>
                <a:spcPct val="90000"/>
              </a:lnSpc>
              <a:spcBef>
                <a:spcPts val="1400"/>
              </a:spcBef>
              <a:spcAft>
                <a:spcPts val="0"/>
              </a:spcAft>
              <a:buSzPct val="100000"/>
              <a:buNone/>
            </a:pPr>
            <a:r>
              <a:rPr lang="en-US"/>
              <a:t>Thank you again for your time. Your input is very important!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60839B"/>
              </a:buClr>
              <a:buSzPts val="4800"/>
              <a:buFont typeface="Calibri"/>
              <a:buNone/>
            </a:pPr>
            <a:r>
              <a:rPr lang="en-US"/>
              <a:t>Discussion Questions</a:t>
            </a:r>
            <a:endParaRPr/>
          </a:p>
        </p:txBody>
      </p:sp>
      <p:sp>
        <p:nvSpPr>
          <p:cNvPr id="326" name="Google Shape;326;p1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225425" lvl="0" indent="-295275" algn="l" rtl="0">
              <a:lnSpc>
                <a:spcPct val="90000"/>
              </a:lnSpc>
              <a:spcBef>
                <a:spcPts val="0"/>
              </a:spcBef>
              <a:spcAft>
                <a:spcPts val="0"/>
              </a:spcAft>
              <a:buSzPts val="3100"/>
              <a:buFont typeface="Arial"/>
              <a:buChar char="•"/>
            </a:pPr>
            <a:r>
              <a:rPr lang="en-US" sz="3100"/>
              <a:t>What did you think of the experience?</a:t>
            </a:r>
            <a:endParaRPr sz="3100"/>
          </a:p>
          <a:p>
            <a:pPr marL="225425" lvl="0" indent="-295275" algn="l" rtl="0">
              <a:lnSpc>
                <a:spcPct val="90000"/>
              </a:lnSpc>
              <a:spcBef>
                <a:spcPts val="1400"/>
              </a:spcBef>
              <a:spcAft>
                <a:spcPts val="0"/>
              </a:spcAft>
              <a:buSzPts val="3100"/>
              <a:buFont typeface="Arial"/>
              <a:buChar char="•"/>
            </a:pPr>
            <a:r>
              <a:rPr lang="en-US" sz="3100"/>
              <a:t>Were you surprised at any of the questions?</a:t>
            </a:r>
            <a:endParaRPr sz="3100"/>
          </a:p>
          <a:p>
            <a:pPr marL="0" lvl="0" indent="0" algn="l" rtl="0">
              <a:lnSpc>
                <a:spcPct val="90000"/>
              </a:lnSpc>
              <a:spcBef>
                <a:spcPts val="1400"/>
              </a:spcBef>
              <a:spcAft>
                <a:spcPts val="0"/>
              </a:spcAft>
              <a:buSzPts val="2000"/>
              <a:buNone/>
            </a:pPr>
            <a:endParaRPr/>
          </a:p>
          <a:p>
            <a:pPr marL="225425" lvl="0" indent="-98425" algn="l" rtl="0">
              <a:lnSpc>
                <a:spcPct val="90000"/>
              </a:lnSpc>
              <a:spcBef>
                <a:spcPts val="1400"/>
              </a:spcBef>
              <a:spcAft>
                <a:spcPts val="0"/>
              </a:spcAft>
              <a:buSzPts val="20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60839B"/>
              </a:buClr>
              <a:buSzPts val="4800"/>
              <a:buFont typeface="Calibri"/>
              <a:buNone/>
            </a:pPr>
            <a:r>
              <a:rPr lang="en-US"/>
              <a:t>Agenda</a:t>
            </a:r>
            <a:endParaRPr/>
          </a:p>
        </p:txBody>
      </p:sp>
      <p:graphicFrame>
        <p:nvGraphicFramePr>
          <p:cNvPr id="227" name="Google Shape;227;p2"/>
          <p:cNvGraphicFramePr/>
          <p:nvPr/>
        </p:nvGraphicFramePr>
        <p:xfrm>
          <a:off x="1096963" y="1846263"/>
          <a:ext cx="10058375" cy="2560390"/>
        </p:xfrm>
        <a:graphic>
          <a:graphicData uri="http://schemas.openxmlformats.org/drawingml/2006/table">
            <a:tbl>
              <a:tblPr firstRow="1" bandRow="1">
                <a:noFill/>
                <a:tableStyleId>{D86ECAD2-51DA-4356-9E1F-8B8AE0FF9C36}</a:tableStyleId>
              </a:tblPr>
              <a:tblGrid>
                <a:gridCol w="1735875">
                  <a:extLst>
                    <a:ext uri="{9D8B030D-6E8A-4147-A177-3AD203B41FA5}">
                      <a16:colId xmlns:a16="http://schemas.microsoft.com/office/drawing/2014/main" val="20000"/>
                    </a:ext>
                  </a:extLst>
                </a:gridCol>
                <a:gridCol w="4161250">
                  <a:extLst>
                    <a:ext uri="{9D8B030D-6E8A-4147-A177-3AD203B41FA5}">
                      <a16:colId xmlns:a16="http://schemas.microsoft.com/office/drawing/2014/main" val="20001"/>
                    </a:ext>
                  </a:extLst>
                </a:gridCol>
                <a:gridCol w="4161250">
                  <a:extLst>
                    <a:ext uri="{9D8B030D-6E8A-4147-A177-3AD203B41FA5}">
                      <a16:colId xmlns:a16="http://schemas.microsoft.com/office/drawing/2014/main" val="20002"/>
                    </a:ext>
                  </a:extLst>
                </a:gridCol>
              </a:tblGrid>
              <a:tr h="338750">
                <a:tc>
                  <a:txBody>
                    <a:bodyPr/>
                    <a:lstStyle/>
                    <a:p>
                      <a:pPr marL="0" marR="0" lvl="0" indent="0" algn="l" rtl="0">
                        <a:spcBef>
                          <a:spcPts val="0"/>
                        </a:spcBef>
                        <a:spcAft>
                          <a:spcPts val="0"/>
                        </a:spcAft>
                        <a:buNone/>
                      </a:pPr>
                      <a:r>
                        <a:rPr lang="en-US" sz="1800" u="none" strike="noStrike" cap="none"/>
                        <a:t>Time</a:t>
                      </a:r>
                      <a:endParaRPr/>
                    </a:p>
                  </a:txBody>
                  <a:tcPr marL="91450" marR="91450" marT="45725" marB="45725" anchor="ctr"/>
                </a:tc>
                <a:tc>
                  <a:txBody>
                    <a:bodyPr/>
                    <a:lstStyle/>
                    <a:p>
                      <a:pPr marL="0" marR="0" lvl="0" indent="0" algn="l" rtl="0">
                        <a:spcBef>
                          <a:spcPts val="0"/>
                        </a:spcBef>
                        <a:spcAft>
                          <a:spcPts val="0"/>
                        </a:spcAft>
                        <a:buNone/>
                      </a:pPr>
                      <a:r>
                        <a:rPr lang="en-US" sz="1800"/>
                        <a:t>Item</a:t>
                      </a:r>
                      <a:endParaRPr/>
                    </a:p>
                  </a:txBody>
                  <a:tcPr marL="91450" marR="91450" marT="45725" marB="45725" anchor="ctr"/>
                </a:tc>
                <a:tc>
                  <a:txBody>
                    <a:bodyPr/>
                    <a:lstStyle/>
                    <a:p>
                      <a:pPr marL="0" marR="0" lvl="0" indent="0" algn="l" rtl="0">
                        <a:spcBef>
                          <a:spcPts val="0"/>
                        </a:spcBef>
                        <a:spcAft>
                          <a:spcPts val="0"/>
                        </a:spcAft>
                        <a:buNone/>
                      </a:pPr>
                      <a:r>
                        <a:rPr lang="en-US" sz="1800"/>
                        <a:t>Resources</a:t>
                      </a:r>
                      <a:endParaRPr/>
                    </a:p>
                  </a:txBody>
                  <a:tcPr marL="91450" marR="91450" marT="45725" marB="45725" anchor="ctr"/>
                </a:tc>
                <a:extLst>
                  <a:ext uri="{0D108BD9-81ED-4DB2-BD59-A6C34878D82A}">
                    <a16:rowId xmlns:a16="http://schemas.microsoft.com/office/drawing/2014/main" val="10000"/>
                  </a:ext>
                </a:extLst>
              </a:tr>
              <a:tr h="338750">
                <a:tc>
                  <a:txBody>
                    <a:bodyPr/>
                    <a:lstStyle/>
                    <a:p>
                      <a:pPr marL="0" marR="0" lvl="0" indent="0" algn="l" rtl="0">
                        <a:spcBef>
                          <a:spcPts val="0"/>
                        </a:spcBef>
                        <a:spcAft>
                          <a:spcPts val="0"/>
                        </a:spcAft>
                        <a:buNone/>
                      </a:pPr>
                      <a:r>
                        <a:rPr lang="en-US" sz="1800"/>
                        <a:t>10 mins</a:t>
                      </a:r>
                      <a:endParaRPr/>
                    </a:p>
                  </a:txBody>
                  <a:tcPr marL="91450" marR="91450" marT="45725" marB="45725" anchor="ctr"/>
                </a:tc>
                <a:tc>
                  <a:txBody>
                    <a:bodyPr/>
                    <a:lstStyle/>
                    <a:p>
                      <a:pPr marL="0" marR="0" lvl="0" indent="0" algn="l" rtl="0">
                        <a:spcBef>
                          <a:spcPts val="0"/>
                        </a:spcBef>
                        <a:spcAft>
                          <a:spcPts val="0"/>
                        </a:spcAft>
                        <a:buNone/>
                      </a:pPr>
                      <a:r>
                        <a:rPr lang="en-US" sz="1800"/>
                        <a:t>What are noncognitive skills?</a:t>
                      </a:r>
                      <a:endParaRPr/>
                    </a:p>
                  </a:txBody>
                  <a:tcPr marL="91450" marR="91450" marT="45725" marB="45725" anchor="ctr"/>
                </a:tc>
                <a:tc>
                  <a:txBody>
                    <a:bodyPr/>
                    <a:lstStyle/>
                    <a:p>
                      <a:pPr marL="0" marR="0" lvl="0" indent="0" algn="l" rtl="0">
                        <a:spcBef>
                          <a:spcPts val="0"/>
                        </a:spcBef>
                        <a:spcAft>
                          <a:spcPts val="0"/>
                        </a:spcAft>
                        <a:buNone/>
                      </a:pPr>
                      <a:r>
                        <a:rPr lang="en-US" sz="1800"/>
                        <a:t>PPT</a:t>
                      </a:r>
                      <a:endParaRPr/>
                    </a:p>
                  </a:txBody>
                  <a:tcPr marL="91450" marR="91450" marT="45725" marB="45725" anchor="ctr"/>
                </a:tc>
                <a:extLst>
                  <a:ext uri="{0D108BD9-81ED-4DB2-BD59-A6C34878D82A}">
                    <a16:rowId xmlns:a16="http://schemas.microsoft.com/office/drawing/2014/main" val="10001"/>
                  </a:ext>
                </a:extLst>
              </a:tr>
              <a:tr h="338750">
                <a:tc>
                  <a:txBody>
                    <a:bodyPr/>
                    <a:lstStyle/>
                    <a:p>
                      <a:pPr marL="0" marR="0" lvl="0" indent="0" algn="l" rtl="0">
                        <a:spcBef>
                          <a:spcPts val="0"/>
                        </a:spcBef>
                        <a:spcAft>
                          <a:spcPts val="0"/>
                        </a:spcAft>
                        <a:buNone/>
                      </a:pPr>
                      <a:r>
                        <a:rPr lang="en-US" sz="1800"/>
                        <a:t>5 mins</a:t>
                      </a:r>
                      <a:endParaRPr/>
                    </a:p>
                  </a:txBody>
                  <a:tcPr marL="91450" marR="91450" marT="45725" marB="45725" anchor="ctr"/>
                </a:tc>
                <a:tc>
                  <a:txBody>
                    <a:bodyPr/>
                    <a:lstStyle/>
                    <a:p>
                      <a:pPr marL="0" marR="0" lvl="0" indent="0" algn="l" rtl="0">
                        <a:spcBef>
                          <a:spcPts val="0"/>
                        </a:spcBef>
                        <a:spcAft>
                          <a:spcPts val="0"/>
                        </a:spcAft>
                        <a:buNone/>
                      </a:pPr>
                      <a:r>
                        <a:rPr lang="en-US" sz="1800"/>
                        <a:t>Overview of the ISSAQ-SS</a:t>
                      </a:r>
                      <a:endParaRPr/>
                    </a:p>
                  </a:txBody>
                  <a:tcPr marL="91450" marR="91450" marT="45725" marB="45725" anchor="ctr"/>
                </a:tc>
                <a:tc>
                  <a:txBody>
                    <a:bodyPr/>
                    <a:lstStyle/>
                    <a:p>
                      <a:pPr marL="0" marR="0" lvl="0" indent="0" algn="l" rtl="0">
                        <a:spcBef>
                          <a:spcPts val="0"/>
                        </a:spcBef>
                        <a:spcAft>
                          <a:spcPts val="0"/>
                        </a:spcAft>
                        <a:buNone/>
                      </a:pPr>
                      <a:r>
                        <a:rPr lang="en-US" sz="1800"/>
                        <a:t>PPT</a:t>
                      </a:r>
                      <a:endParaRPr/>
                    </a:p>
                  </a:txBody>
                  <a:tcPr marL="91450" marR="91450" marT="45725" marB="45725" anchor="ctr"/>
                </a:tc>
                <a:extLst>
                  <a:ext uri="{0D108BD9-81ED-4DB2-BD59-A6C34878D82A}">
                    <a16:rowId xmlns:a16="http://schemas.microsoft.com/office/drawing/2014/main" val="10002"/>
                  </a:ext>
                </a:extLst>
              </a:tr>
              <a:tr h="338750">
                <a:tc>
                  <a:txBody>
                    <a:bodyPr/>
                    <a:lstStyle/>
                    <a:p>
                      <a:pPr marL="0" marR="0" lvl="0" indent="0" algn="l" rtl="0">
                        <a:spcBef>
                          <a:spcPts val="0"/>
                        </a:spcBef>
                        <a:spcAft>
                          <a:spcPts val="0"/>
                        </a:spcAft>
                        <a:buNone/>
                      </a:pPr>
                      <a:r>
                        <a:rPr lang="en-US" sz="1800"/>
                        <a:t>20 mins</a:t>
                      </a:r>
                      <a:endParaRPr/>
                    </a:p>
                  </a:txBody>
                  <a:tcPr marL="91450" marR="91450" marT="45725" marB="45725" anchor="ctr"/>
                </a:tc>
                <a:tc>
                  <a:txBody>
                    <a:bodyPr/>
                    <a:lstStyle/>
                    <a:p>
                      <a:pPr marL="0" marR="0" lvl="0" indent="0" algn="l" rtl="0">
                        <a:spcBef>
                          <a:spcPts val="0"/>
                        </a:spcBef>
                        <a:spcAft>
                          <a:spcPts val="0"/>
                        </a:spcAft>
                        <a:buNone/>
                      </a:pPr>
                      <a:r>
                        <a:rPr lang="en-US" sz="1800"/>
                        <a:t>Take the ISSAQ-SS</a:t>
                      </a:r>
                      <a:endParaRPr/>
                    </a:p>
                  </a:txBody>
                  <a:tcPr marL="91450" marR="91450" marT="45725" marB="45725" anchor="ctr"/>
                </a:tc>
                <a:tc>
                  <a:txBody>
                    <a:bodyPr/>
                    <a:lstStyle/>
                    <a:p>
                      <a:pPr marL="0" marR="0" lvl="0" indent="0" algn="l" rtl="0">
                        <a:spcBef>
                          <a:spcPts val="0"/>
                        </a:spcBef>
                        <a:spcAft>
                          <a:spcPts val="0"/>
                        </a:spcAft>
                        <a:buNone/>
                      </a:pPr>
                      <a:r>
                        <a:rPr lang="en-US" sz="1800"/>
                        <a:t>Resonant link</a:t>
                      </a:r>
                      <a:endParaRPr/>
                    </a:p>
                  </a:txBody>
                  <a:tcPr marL="91450" marR="91450" marT="45725" marB="45725" anchor="ctr"/>
                </a:tc>
                <a:extLst>
                  <a:ext uri="{0D108BD9-81ED-4DB2-BD59-A6C34878D82A}">
                    <a16:rowId xmlns:a16="http://schemas.microsoft.com/office/drawing/2014/main" val="10003"/>
                  </a:ext>
                </a:extLst>
              </a:tr>
              <a:tr h="338750">
                <a:tc>
                  <a:txBody>
                    <a:bodyPr/>
                    <a:lstStyle/>
                    <a:p>
                      <a:pPr marL="0" marR="0" lvl="0" indent="0" algn="l" rtl="0">
                        <a:spcBef>
                          <a:spcPts val="0"/>
                        </a:spcBef>
                        <a:spcAft>
                          <a:spcPts val="0"/>
                        </a:spcAft>
                        <a:buNone/>
                      </a:pPr>
                      <a:r>
                        <a:rPr lang="en-US" sz="1800"/>
                        <a:t>15 mins</a:t>
                      </a:r>
                      <a:endParaRPr/>
                    </a:p>
                  </a:txBody>
                  <a:tcPr marL="91450" marR="91450" marT="45725" marB="45725" anchor="ctr"/>
                </a:tc>
                <a:tc>
                  <a:txBody>
                    <a:bodyPr/>
                    <a:lstStyle/>
                    <a:p>
                      <a:pPr marL="0" marR="0" lvl="0" indent="0" algn="l" rtl="0">
                        <a:spcBef>
                          <a:spcPts val="0"/>
                        </a:spcBef>
                        <a:spcAft>
                          <a:spcPts val="0"/>
                        </a:spcAft>
                        <a:buNone/>
                      </a:pPr>
                      <a:r>
                        <a:rPr lang="en-US" sz="1800"/>
                        <a:t>Discussion</a:t>
                      </a:r>
                      <a:endParaRPr/>
                    </a:p>
                  </a:txBody>
                  <a:tcPr marL="91450" marR="91450" marT="45725" marB="45725" anchor="ctr"/>
                </a:tc>
                <a:tc>
                  <a:txBody>
                    <a:bodyPr/>
                    <a:lstStyle/>
                    <a:p>
                      <a:pPr marL="0" marR="0" lvl="0" indent="0" algn="l" rtl="0">
                        <a:spcBef>
                          <a:spcPts val="0"/>
                        </a:spcBef>
                        <a:spcAft>
                          <a:spcPts val="0"/>
                        </a:spcAft>
                        <a:buNone/>
                      </a:pPr>
                      <a:r>
                        <a:rPr lang="en-US" sz="1800"/>
                        <a:t>DQ’s in PPT</a:t>
                      </a:r>
                      <a:endParaRPr/>
                    </a:p>
                  </a:txBody>
                  <a:tcPr marL="91450" marR="91450" marT="45725" marB="45725" anchor="ctr"/>
                </a:tc>
                <a:extLst>
                  <a:ext uri="{0D108BD9-81ED-4DB2-BD59-A6C34878D82A}">
                    <a16:rowId xmlns:a16="http://schemas.microsoft.com/office/drawing/2014/main" val="10004"/>
                  </a:ext>
                </a:extLst>
              </a:tr>
              <a:tr h="338750">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extLst>
                  <a:ext uri="{0D108BD9-81ED-4DB2-BD59-A6C34878D82A}">
                    <a16:rowId xmlns:a16="http://schemas.microsoft.com/office/drawing/2014/main" val="10005"/>
                  </a:ext>
                </a:extLst>
              </a:tr>
              <a:tr h="338750">
                <a:tc>
                  <a:txBody>
                    <a:bodyPr/>
                    <a:lstStyle/>
                    <a:p>
                      <a:pPr marL="0" marR="0" lvl="0" indent="0" algn="l" rtl="0">
                        <a:spcBef>
                          <a:spcPts val="0"/>
                        </a:spcBef>
                        <a:spcAft>
                          <a:spcPts val="0"/>
                        </a:spcAft>
                        <a:buNone/>
                      </a:pPr>
                      <a:r>
                        <a:rPr lang="en-US" sz="1800"/>
                        <a:t>Assignment</a:t>
                      </a:r>
                      <a:endParaRPr/>
                    </a:p>
                  </a:txBody>
                  <a:tcPr marL="91450" marR="91450" marT="45725" marB="45725" anchor="ctr"/>
                </a:tc>
                <a:tc>
                  <a:txBody>
                    <a:bodyPr/>
                    <a:lstStyle/>
                    <a:p>
                      <a:pPr marL="0" marR="0" lvl="0" indent="0" algn="l" rtl="0">
                        <a:spcBef>
                          <a:spcPts val="0"/>
                        </a:spcBef>
                        <a:spcAft>
                          <a:spcPts val="0"/>
                        </a:spcAft>
                        <a:buNone/>
                      </a:pPr>
                      <a:r>
                        <a:rPr lang="en-US" sz="1800"/>
                        <a:t>ISSAQ-SS Reflection Exercise</a:t>
                      </a:r>
                      <a:endParaRPr/>
                    </a:p>
                  </a:txBody>
                  <a:tcPr marL="91450" marR="91450" marT="45725" marB="45725" anchor="ctr"/>
                </a:tc>
                <a:tc>
                  <a:txBody>
                    <a:bodyPr/>
                    <a:lstStyle/>
                    <a:p>
                      <a:pPr marL="0" marR="0" lvl="0" indent="0" algn="l" rtl="0">
                        <a:spcBef>
                          <a:spcPts val="0"/>
                        </a:spcBef>
                        <a:spcAft>
                          <a:spcPts val="0"/>
                        </a:spcAft>
                        <a:buNone/>
                      </a:pPr>
                      <a:r>
                        <a:rPr lang="en-US" sz="1800"/>
                        <a:t>ISSAQ-SS Reflection Exercise</a:t>
                      </a:r>
                      <a:endParaRPr/>
                    </a:p>
                  </a:txBody>
                  <a:tcPr marL="91450" marR="91450" marT="45725" marB="45725" anchor="ctr"/>
                </a:tc>
                <a:extLst>
                  <a:ext uri="{0D108BD9-81ED-4DB2-BD59-A6C34878D82A}">
                    <a16:rowId xmlns:a16="http://schemas.microsoft.com/office/drawing/2014/main" val="10006"/>
                  </a:ext>
                </a:extLst>
              </a:tr>
            </a:tbl>
          </a:graphicData>
        </a:graphic>
      </p:graphicFrame>
      <p:sp>
        <p:nvSpPr>
          <p:cNvPr id="228" name="Google Shape;228;p2"/>
          <p:cNvSpPr txBox="1"/>
          <p:nvPr/>
        </p:nvSpPr>
        <p:spPr>
          <a:xfrm>
            <a:off x="1096963" y="4515486"/>
            <a:ext cx="1005839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u="none" strike="noStrike" cap="none" dirty="0">
                <a:solidFill>
                  <a:schemeClr val="dk1"/>
                </a:solidFill>
                <a:latin typeface="Calibri"/>
                <a:ea typeface="Calibri"/>
                <a:cs typeface="Calibri"/>
                <a:sym typeface="Calibri"/>
              </a:rPr>
              <a:t>Other topics…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How does the class connect to this?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What other campus resources connect?</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Which class period? (week of 9/12)</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5" name="Google Shape;235;p3"/>
          <p:cNvCxnSpPr/>
          <p:nvPr/>
        </p:nvCxnSpPr>
        <p:spPr>
          <a:xfrm>
            <a:off x="1207658" y="4343400"/>
            <a:ext cx="9875520" cy="0"/>
          </a:xfrm>
          <a:prstGeom prst="straightConnector1">
            <a:avLst/>
          </a:prstGeom>
          <a:noFill/>
          <a:ln w="9525" cap="flat" cmpd="sng">
            <a:solidFill>
              <a:srgbClr val="95ACBC"/>
            </a:solidFill>
            <a:prstDash val="solid"/>
            <a:round/>
            <a:headEnd type="none" w="sm" len="sm"/>
            <a:tailEnd type="none" w="sm" len="sm"/>
          </a:ln>
        </p:spPr>
      </p:cxnSp>
      <p:sp>
        <p:nvSpPr>
          <p:cNvPr id="236" name="Google Shape;236;p3"/>
          <p:cNvSpPr/>
          <p:nvPr/>
        </p:nvSpPr>
        <p:spPr>
          <a:xfrm>
            <a:off x="0" y="0"/>
            <a:ext cx="12192001"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3"/>
          <p:cNvSpPr txBox="1">
            <a:spLocks noGrp="1"/>
          </p:cNvSpPr>
          <p:nvPr>
            <p:ph type="title"/>
          </p:nvPr>
        </p:nvSpPr>
        <p:spPr>
          <a:xfrm>
            <a:off x="5289754" y="639097"/>
            <a:ext cx="6253317" cy="368601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37086"/>
              </a:buClr>
              <a:buSzPts val="6200"/>
              <a:buFont typeface="Calibri"/>
              <a:buNone/>
            </a:pPr>
            <a:r>
              <a:rPr lang="en-US" sz="6200"/>
              <a:t>What do you think you need most to be successful in college?</a:t>
            </a:r>
            <a:endParaRPr/>
          </a:p>
        </p:txBody>
      </p:sp>
      <p:pic>
        <p:nvPicPr>
          <p:cNvPr id="238" name="Google Shape;238;p3" descr="Person with Idea"/>
          <p:cNvPicPr preferRelativeResize="0"/>
          <p:nvPr/>
        </p:nvPicPr>
        <p:blipFill rotWithShape="1">
          <a:blip r:embed="rId3">
            <a:alphaModFix/>
          </a:blip>
          <a:srcRect/>
          <a:stretch/>
        </p:blipFill>
        <p:spPr>
          <a:xfrm>
            <a:off x="633999" y="1163529"/>
            <a:ext cx="4001315" cy="4001315"/>
          </a:xfrm>
          <a:prstGeom prst="rect">
            <a:avLst/>
          </a:prstGeom>
          <a:noFill/>
          <a:ln>
            <a:noFill/>
          </a:ln>
        </p:spPr>
      </p:pic>
      <p:cxnSp>
        <p:nvCxnSpPr>
          <p:cNvPr id="239" name="Google Shape;239;p3"/>
          <p:cNvCxnSpPr/>
          <p:nvPr/>
        </p:nvCxnSpPr>
        <p:spPr>
          <a:xfrm>
            <a:off x="5447071" y="4343400"/>
            <a:ext cx="563610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240" name="Google Shape;240;p3"/>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p:nvPr/>
        </p:nvSpPr>
        <p:spPr>
          <a:xfrm>
            <a:off x="2798451" y="137155"/>
            <a:ext cx="6583680" cy="6583680"/>
          </a:xfrm>
          <a:prstGeom prst="dodecagon">
            <a:avLst/>
          </a:prstGeom>
          <a:gradFill>
            <a:gsLst>
              <a:gs pos="0">
                <a:schemeClr val="lt1"/>
              </a:gs>
              <a:gs pos="25000">
                <a:srgbClr val="D0EEF9"/>
              </a:gs>
              <a:gs pos="50000">
                <a:srgbClr val="A2DEF4"/>
              </a:gs>
              <a:gs pos="75000">
                <a:srgbClr val="76CEEF"/>
              </a:gs>
              <a:gs pos="100000">
                <a:srgbClr val="1482AB"/>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Gill Sans"/>
              <a:ea typeface="Gill Sans"/>
              <a:cs typeface="Gill Sans"/>
              <a:sym typeface="Gill Sans"/>
            </a:endParaRPr>
          </a:p>
        </p:txBody>
      </p:sp>
      <p:cxnSp>
        <p:nvCxnSpPr>
          <p:cNvPr id="247" name="Google Shape;247;p12"/>
          <p:cNvCxnSpPr>
            <a:stCxn id="246" idx="10"/>
            <a:endCxn id="246" idx="4"/>
          </p:cNvCxnSpPr>
          <p:nvPr/>
        </p:nvCxnSpPr>
        <p:spPr>
          <a:xfrm>
            <a:off x="5208200" y="137155"/>
            <a:ext cx="1764300" cy="6583800"/>
          </a:xfrm>
          <a:prstGeom prst="straightConnector1">
            <a:avLst/>
          </a:prstGeom>
          <a:noFill/>
          <a:ln w="12700" cap="flat" cmpd="sng">
            <a:solidFill>
              <a:schemeClr val="dk1"/>
            </a:solidFill>
            <a:prstDash val="solid"/>
            <a:round/>
            <a:headEnd type="none" w="sm" len="sm"/>
            <a:tailEnd type="none" w="sm" len="sm"/>
          </a:ln>
        </p:spPr>
      </p:cxnSp>
      <p:cxnSp>
        <p:nvCxnSpPr>
          <p:cNvPr id="248" name="Google Shape;248;p12"/>
          <p:cNvCxnSpPr>
            <a:stCxn id="246" idx="11"/>
            <a:endCxn id="246" idx="5"/>
          </p:cNvCxnSpPr>
          <p:nvPr/>
        </p:nvCxnSpPr>
        <p:spPr>
          <a:xfrm flipH="1">
            <a:off x="5208082" y="137155"/>
            <a:ext cx="1764300" cy="6583800"/>
          </a:xfrm>
          <a:prstGeom prst="straightConnector1">
            <a:avLst/>
          </a:prstGeom>
          <a:noFill/>
          <a:ln w="12700" cap="flat" cmpd="sng">
            <a:solidFill>
              <a:schemeClr val="dk1"/>
            </a:solidFill>
            <a:prstDash val="solid"/>
            <a:round/>
            <a:headEnd type="none" w="sm" len="sm"/>
            <a:tailEnd type="none" w="sm" len="sm"/>
          </a:ln>
        </p:spPr>
      </p:cxnSp>
      <p:cxnSp>
        <p:nvCxnSpPr>
          <p:cNvPr id="249" name="Google Shape;249;p12"/>
          <p:cNvCxnSpPr>
            <a:stCxn id="246" idx="0"/>
            <a:endCxn id="246" idx="6"/>
          </p:cNvCxnSpPr>
          <p:nvPr/>
        </p:nvCxnSpPr>
        <p:spPr>
          <a:xfrm flipH="1">
            <a:off x="3680540" y="1019246"/>
            <a:ext cx="4819500" cy="4819500"/>
          </a:xfrm>
          <a:prstGeom prst="straightConnector1">
            <a:avLst/>
          </a:prstGeom>
          <a:noFill/>
          <a:ln w="12700" cap="flat" cmpd="sng">
            <a:solidFill>
              <a:schemeClr val="dk1"/>
            </a:solidFill>
            <a:prstDash val="solid"/>
            <a:round/>
            <a:headEnd type="none" w="sm" len="sm"/>
            <a:tailEnd type="none" w="sm" len="sm"/>
          </a:ln>
        </p:spPr>
      </p:cxnSp>
      <p:cxnSp>
        <p:nvCxnSpPr>
          <p:cNvPr id="250" name="Google Shape;250;p12"/>
          <p:cNvCxnSpPr>
            <a:stCxn id="246" idx="1"/>
            <a:endCxn id="246" idx="7"/>
          </p:cNvCxnSpPr>
          <p:nvPr/>
        </p:nvCxnSpPr>
        <p:spPr>
          <a:xfrm flipH="1">
            <a:off x="2798331" y="2546904"/>
            <a:ext cx="6583800" cy="1764300"/>
          </a:xfrm>
          <a:prstGeom prst="straightConnector1">
            <a:avLst/>
          </a:prstGeom>
          <a:noFill/>
          <a:ln w="12700" cap="flat" cmpd="sng">
            <a:solidFill>
              <a:schemeClr val="dk1"/>
            </a:solidFill>
            <a:prstDash val="solid"/>
            <a:round/>
            <a:headEnd type="none" w="sm" len="sm"/>
            <a:tailEnd type="none" w="sm" len="sm"/>
          </a:ln>
        </p:spPr>
      </p:cxnSp>
      <p:cxnSp>
        <p:nvCxnSpPr>
          <p:cNvPr id="251" name="Google Shape;251;p12"/>
          <p:cNvCxnSpPr>
            <a:stCxn id="246" idx="9"/>
            <a:endCxn id="246" idx="3"/>
          </p:cNvCxnSpPr>
          <p:nvPr/>
        </p:nvCxnSpPr>
        <p:spPr>
          <a:xfrm>
            <a:off x="3680542" y="1019246"/>
            <a:ext cx="4819500" cy="4819500"/>
          </a:xfrm>
          <a:prstGeom prst="straightConnector1">
            <a:avLst/>
          </a:prstGeom>
          <a:noFill/>
          <a:ln w="12700" cap="flat" cmpd="sng">
            <a:solidFill>
              <a:schemeClr val="dk1"/>
            </a:solidFill>
            <a:prstDash val="solid"/>
            <a:round/>
            <a:headEnd type="none" w="sm" len="sm"/>
            <a:tailEnd type="none" w="sm" len="sm"/>
          </a:ln>
        </p:spPr>
      </p:cxnSp>
      <p:cxnSp>
        <p:nvCxnSpPr>
          <p:cNvPr id="252" name="Google Shape;252;p12"/>
          <p:cNvCxnSpPr>
            <a:stCxn id="246" idx="8"/>
            <a:endCxn id="246" idx="2"/>
          </p:cNvCxnSpPr>
          <p:nvPr/>
        </p:nvCxnSpPr>
        <p:spPr>
          <a:xfrm>
            <a:off x="2798451" y="2546904"/>
            <a:ext cx="6583800" cy="1764300"/>
          </a:xfrm>
          <a:prstGeom prst="straightConnector1">
            <a:avLst/>
          </a:prstGeom>
          <a:noFill/>
          <a:ln w="12700" cap="flat" cmpd="sng">
            <a:solidFill>
              <a:schemeClr val="dk1"/>
            </a:solidFill>
            <a:prstDash val="solid"/>
            <a:round/>
            <a:headEnd type="none" w="sm" len="sm"/>
            <a:tailEnd type="none" w="sm" len="sm"/>
          </a:ln>
        </p:spPr>
      </p:cxnSp>
      <p:sp>
        <p:nvSpPr>
          <p:cNvPr id="253" name="Google Shape;253;p12"/>
          <p:cNvSpPr/>
          <p:nvPr/>
        </p:nvSpPr>
        <p:spPr>
          <a:xfrm>
            <a:off x="4907188" y="2242952"/>
            <a:ext cx="2366206" cy="2366206"/>
          </a:xfrm>
          <a:prstGeom prst="dodecagon">
            <a:avLst/>
          </a:prstGeom>
          <a:gradFill>
            <a:gsLst>
              <a:gs pos="0">
                <a:srgbClr val="791400"/>
              </a:gs>
              <a:gs pos="50000">
                <a:srgbClr val="B42117"/>
              </a:gs>
              <a:gs pos="100000">
                <a:srgbClr val="DE2A1C"/>
              </a:gs>
            </a:gsLst>
            <a:path path="circle">
              <a:fillToRect l="50000" t="50000" r="50000" b="50000"/>
            </a:path>
            <a:tileRect/>
          </a:gradFill>
          <a:ln w="15875" cap="flat" cmpd="sng">
            <a:solidFill>
              <a:srgbClr val="2D63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Gill Sans"/>
              <a:buNone/>
            </a:pPr>
            <a:r>
              <a:rPr lang="en-US" sz="2000" b="1" i="0" u="none" strike="noStrike" cap="none">
                <a:solidFill>
                  <a:srgbClr val="FFFFFF"/>
                </a:solidFill>
                <a:latin typeface="Gill Sans"/>
                <a:ea typeface="Gill Sans"/>
                <a:cs typeface="Gill Sans"/>
                <a:sym typeface="Gill Sans"/>
              </a:rPr>
              <a:t>ISSAQ Student Success Factors</a:t>
            </a:r>
            <a:endParaRPr/>
          </a:p>
        </p:txBody>
      </p:sp>
      <p:sp>
        <p:nvSpPr>
          <p:cNvPr id="254" name="Google Shape;254;p12"/>
          <p:cNvSpPr txBox="1"/>
          <p:nvPr/>
        </p:nvSpPr>
        <p:spPr>
          <a:xfrm>
            <a:off x="5403532" y="137155"/>
            <a:ext cx="14927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Organization</a:t>
            </a:r>
            <a:endParaRPr/>
          </a:p>
        </p:txBody>
      </p:sp>
      <p:sp>
        <p:nvSpPr>
          <p:cNvPr id="255" name="Google Shape;255;p12"/>
          <p:cNvSpPr txBox="1"/>
          <p:nvPr/>
        </p:nvSpPr>
        <p:spPr>
          <a:xfrm>
            <a:off x="5553926" y="6351503"/>
            <a:ext cx="12105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Calmness</a:t>
            </a:r>
            <a:endParaRPr/>
          </a:p>
        </p:txBody>
      </p:sp>
      <p:sp>
        <p:nvSpPr>
          <p:cNvPr id="256" name="Google Shape;256;p12"/>
          <p:cNvSpPr txBox="1"/>
          <p:nvPr/>
        </p:nvSpPr>
        <p:spPr>
          <a:xfrm>
            <a:off x="7937697" y="3105829"/>
            <a:ext cx="149271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Goal </a:t>
            </a:r>
            <a:endParaRPr/>
          </a:p>
          <a:p>
            <a:pPr marL="0" marR="0" lvl="0" indent="0" algn="ctr"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Commitment</a:t>
            </a:r>
            <a:endParaRPr/>
          </a:p>
        </p:txBody>
      </p:sp>
      <p:sp>
        <p:nvSpPr>
          <p:cNvPr id="257" name="Google Shape;257;p12"/>
          <p:cNvSpPr txBox="1"/>
          <p:nvPr/>
        </p:nvSpPr>
        <p:spPr>
          <a:xfrm>
            <a:off x="7790726" y="4523843"/>
            <a:ext cx="139012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Persistence</a:t>
            </a:r>
            <a:endParaRPr/>
          </a:p>
        </p:txBody>
      </p:sp>
      <p:sp>
        <p:nvSpPr>
          <p:cNvPr id="258" name="Google Shape;258;p12"/>
          <p:cNvSpPr txBox="1"/>
          <p:nvPr/>
        </p:nvSpPr>
        <p:spPr>
          <a:xfrm>
            <a:off x="7240254" y="5515578"/>
            <a:ext cx="81304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Effort</a:t>
            </a:r>
            <a:endParaRPr/>
          </a:p>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Focus</a:t>
            </a:r>
            <a:endParaRPr/>
          </a:p>
        </p:txBody>
      </p:sp>
      <p:sp>
        <p:nvSpPr>
          <p:cNvPr id="259" name="Google Shape;259;p12"/>
          <p:cNvSpPr txBox="1"/>
          <p:nvPr/>
        </p:nvSpPr>
        <p:spPr>
          <a:xfrm>
            <a:off x="7024623" y="714105"/>
            <a:ext cx="96693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Quality </a:t>
            </a:r>
            <a:endParaRPr/>
          </a:p>
          <a:p>
            <a:pPr marL="0" marR="0" lvl="0" indent="0" algn="ctr"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Focus</a:t>
            </a:r>
            <a:endParaRPr/>
          </a:p>
        </p:txBody>
      </p:sp>
      <p:sp>
        <p:nvSpPr>
          <p:cNvPr id="260" name="Google Shape;260;p12"/>
          <p:cNvSpPr txBox="1"/>
          <p:nvPr/>
        </p:nvSpPr>
        <p:spPr>
          <a:xfrm>
            <a:off x="7765263" y="1937386"/>
            <a:ext cx="14927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Engagement</a:t>
            </a:r>
            <a:endParaRPr/>
          </a:p>
        </p:txBody>
      </p:sp>
      <p:sp>
        <p:nvSpPr>
          <p:cNvPr id="261" name="Google Shape;261;p12"/>
          <p:cNvSpPr txBox="1"/>
          <p:nvPr/>
        </p:nvSpPr>
        <p:spPr>
          <a:xfrm>
            <a:off x="4099948" y="5497554"/>
            <a:ext cx="122341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Coping</a:t>
            </a:r>
            <a:endParaRPr/>
          </a:p>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Strategies</a:t>
            </a:r>
            <a:endParaRPr/>
          </a:p>
        </p:txBody>
      </p:sp>
      <p:sp>
        <p:nvSpPr>
          <p:cNvPr id="262" name="Google Shape;262;p12"/>
          <p:cNvSpPr txBox="1"/>
          <p:nvPr/>
        </p:nvSpPr>
        <p:spPr>
          <a:xfrm>
            <a:off x="3144835" y="4567465"/>
            <a:ext cx="146290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Self-Efficacy</a:t>
            </a:r>
            <a:endParaRPr/>
          </a:p>
        </p:txBody>
      </p:sp>
      <p:sp>
        <p:nvSpPr>
          <p:cNvPr id="263" name="Google Shape;263;p12"/>
          <p:cNvSpPr txBox="1"/>
          <p:nvPr/>
        </p:nvSpPr>
        <p:spPr>
          <a:xfrm>
            <a:off x="2747416" y="3102520"/>
            <a:ext cx="121058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Sense of</a:t>
            </a:r>
            <a:endParaRPr/>
          </a:p>
          <a:p>
            <a:pPr marL="0" marR="0" lvl="0" indent="0" algn="ctr"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Belonging</a:t>
            </a:r>
            <a:endParaRPr/>
          </a:p>
        </p:txBody>
      </p:sp>
      <p:sp>
        <p:nvSpPr>
          <p:cNvPr id="264" name="Google Shape;264;p12"/>
          <p:cNvSpPr txBox="1"/>
          <p:nvPr/>
        </p:nvSpPr>
        <p:spPr>
          <a:xfrm>
            <a:off x="3194230" y="1797427"/>
            <a:ext cx="149271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Institutional </a:t>
            </a:r>
            <a:endParaRPr/>
          </a:p>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Commitment</a:t>
            </a:r>
            <a:endParaRPr/>
          </a:p>
        </p:txBody>
      </p:sp>
      <p:sp>
        <p:nvSpPr>
          <p:cNvPr id="265" name="Google Shape;265;p12"/>
          <p:cNvSpPr txBox="1"/>
          <p:nvPr/>
        </p:nvSpPr>
        <p:spPr>
          <a:xfrm>
            <a:off x="4109993" y="644126"/>
            <a:ext cx="101822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Help</a:t>
            </a:r>
            <a:endParaRPr/>
          </a:p>
          <a:p>
            <a:pPr marL="0" marR="0" lvl="0" indent="0" algn="ctr"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Seeking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2" name="Google Shape;272;p5"/>
          <p:cNvCxnSpPr/>
          <p:nvPr/>
        </p:nvCxnSpPr>
        <p:spPr>
          <a:xfrm>
            <a:off x="1193532" y="1737845"/>
            <a:ext cx="9966960" cy="0"/>
          </a:xfrm>
          <a:prstGeom prst="straightConnector1">
            <a:avLst/>
          </a:prstGeom>
          <a:noFill/>
          <a:ln w="9525" cap="flat" cmpd="sng">
            <a:solidFill>
              <a:srgbClr val="95ACBC"/>
            </a:solidFill>
            <a:prstDash val="solid"/>
            <a:round/>
            <a:headEnd type="none" w="sm" len="sm"/>
            <a:tailEnd type="none" w="sm" len="sm"/>
          </a:ln>
        </p:spPr>
      </p:cxnSp>
      <p:sp>
        <p:nvSpPr>
          <p:cNvPr id="273" name="Google Shape;273;p5"/>
          <p:cNvSpPr/>
          <p:nvPr/>
        </p:nvSpPr>
        <p:spPr>
          <a:xfrm>
            <a:off x="0" y="0"/>
            <a:ext cx="1218631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4" name="Google Shape;274;p5"/>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txBox="1">
            <a:spLocks noGrp="1"/>
          </p:cNvSpPr>
          <p:nvPr>
            <p:ph type="title" idx="4294967295"/>
          </p:nvPr>
        </p:nvSpPr>
        <p:spPr>
          <a:xfrm>
            <a:off x="492370" y="1314692"/>
            <a:ext cx="3084844" cy="210387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19791"/>
              </a:buClr>
              <a:buSzPts val="4000"/>
              <a:buFont typeface="Calibri"/>
              <a:buNone/>
            </a:pPr>
            <a:r>
              <a:rPr lang="en-US" sz="4000" b="1" i="1">
                <a:solidFill>
                  <a:srgbClr val="F19791"/>
                </a:solidFill>
              </a:rPr>
              <a:t>What are noncognitive skills?</a:t>
            </a:r>
            <a:endParaRPr/>
          </a:p>
        </p:txBody>
      </p:sp>
      <p:sp>
        <p:nvSpPr>
          <p:cNvPr id="276" name="Google Shape;276;p5"/>
          <p:cNvSpPr txBox="1">
            <a:spLocks noGrp="1"/>
          </p:cNvSpPr>
          <p:nvPr>
            <p:ph type="body" idx="4294967295"/>
          </p:nvPr>
        </p:nvSpPr>
        <p:spPr>
          <a:xfrm>
            <a:off x="492371" y="3451658"/>
            <a:ext cx="3084844" cy="1775060"/>
          </a:xfrm>
          <a:prstGeom prst="rect">
            <a:avLst/>
          </a:prstGeom>
          <a:noFill/>
          <a:ln>
            <a:noFill/>
          </a:ln>
        </p:spPr>
        <p:txBody>
          <a:bodyPr spcFirstLastPara="1" wrap="square" lIns="0" tIns="45700" rIns="0" bIns="45700" anchor="t" anchorCtr="0">
            <a:normAutofit/>
          </a:bodyPr>
          <a:lstStyle/>
          <a:p>
            <a:pPr marL="91440" lvl="0" indent="-152400" algn="l" rtl="0">
              <a:lnSpc>
                <a:spcPct val="90000"/>
              </a:lnSpc>
              <a:spcBef>
                <a:spcPts val="0"/>
              </a:spcBef>
              <a:spcAft>
                <a:spcPts val="0"/>
              </a:spcAft>
              <a:buSzPts val="2400"/>
              <a:buChar char=" "/>
            </a:pPr>
            <a:r>
              <a:rPr lang="en-US" sz="2400" b="1">
                <a:solidFill>
                  <a:srgbClr val="FFFFFF"/>
                </a:solidFill>
              </a:rPr>
              <a:t>The behavioral, motivational, emotional, and social domains of student success</a:t>
            </a:r>
            <a:endParaRPr/>
          </a:p>
        </p:txBody>
      </p:sp>
      <p:sp>
        <p:nvSpPr>
          <p:cNvPr id="277" name="Google Shape;277;p5"/>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78" name="Google Shape;278;p5"/>
          <p:cNvGraphicFramePr/>
          <p:nvPr/>
        </p:nvGraphicFramePr>
        <p:xfrm>
          <a:off x="4192829" y="111922"/>
          <a:ext cx="7902600" cy="6679575"/>
        </p:xfrm>
        <a:graphic>
          <a:graphicData uri="http://schemas.openxmlformats.org/drawingml/2006/table">
            <a:tbl>
              <a:tblPr>
                <a:noFill/>
                <a:tableStyleId>{A6D4DAFD-E7D4-4CCD-8088-357A51DAE482}</a:tableStyleId>
              </a:tblPr>
              <a:tblGrid>
                <a:gridCol w="1298525">
                  <a:extLst>
                    <a:ext uri="{9D8B030D-6E8A-4147-A177-3AD203B41FA5}">
                      <a16:colId xmlns:a16="http://schemas.microsoft.com/office/drawing/2014/main" val="20000"/>
                    </a:ext>
                  </a:extLst>
                </a:gridCol>
                <a:gridCol w="3032700">
                  <a:extLst>
                    <a:ext uri="{9D8B030D-6E8A-4147-A177-3AD203B41FA5}">
                      <a16:colId xmlns:a16="http://schemas.microsoft.com/office/drawing/2014/main" val="20001"/>
                    </a:ext>
                  </a:extLst>
                </a:gridCol>
                <a:gridCol w="3571375">
                  <a:extLst>
                    <a:ext uri="{9D8B030D-6E8A-4147-A177-3AD203B41FA5}">
                      <a16:colId xmlns:a16="http://schemas.microsoft.com/office/drawing/2014/main" val="20002"/>
                    </a:ext>
                  </a:extLst>
                </a:gridCol>
              </a:tblGrid>
              <a:tr h="276300">
                <a:tc gridSpan="3">
                  <a:txBody>
                    <a:bodyPr/>
                    <a:lstStyle/>
                    <a:p>
                      <a:pPr marL="0" marR="0" lvl="0" indent="0" algn="l" rtl="0">
                        <a:lnSpc>
                          <a:spcPct val="107000"/>
                        </a:lnSpc>
                        <a:spcBef>
                          <a:spcPts val="0"/>
                        </a:spcBef>
                        <a:spcAft>
                          <a:spcPts val="0"/>
                        </a:spcAft>
                        <a:buNone/>
                      </a:pPr>
                      <a:r>
                        <a:rPr lang="en-US" sz="1200" b="1">
                          <a:solidFill>
                            <a:srgbClr val="791400"/>
                          </a:solidFill>
                          <a:latin typeface="Rockwell"/>
                          <a:ea typeface="Rockwell"/>
                          <a:cs typeface="Rockwell"/>
                          <a:sym typeface="Rockwell"/>
                        </a:rPr>
                        <a:t>ISSAQ Student Survey factors.</a:t>
                      </a:r>
                      <a:endParaRPr sz="1200" b="1">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7875">
                <a:tc>
                  <a:txBody>
                    <a:bodyPr/>
                    <a:lstStyle/>
                    <a:p>
                      <a:pPr marL="0" marR="0" lvl="0" indent="0" algn="l" rtl="0">
                        <a:lnSpc>
                          <a:spcPct val="107000"/>
                        </a:lnSpc>
                        <a:spcBef>
                          <a:spcPts val="0"/>
                        </a:spcBef>
                        <a:spcAft>
                          <a:spcPts val="0"/>
                        </a:spcAft>
                        <a:buNone/>
                      </a:pPr>
                      <a:r>
                        <a:rPr lang="en-US" sz="1100" b="1">
                          <a:latin typeface="Rockwell"/>
                          <a:ea typeface="Rockwell"/>
                          <a:cs typeface="Rockwell"/>
                          <a:sym typeface="Rockwell"/>
                        </a:rPr>
                        <a:t>Factor</a:t>
                      </a:r>
                      <a:endParaRPr sz="1200">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b="1">
                          <a:latin typeface="Rockwell"/>
                          <a:ea typeface="Rockwell"/>
                          <a:cs typeface="Rockwell"/>
                          <a:sym typeface="Rockwell"/>
                        </a:rPr>
                        <a:t>Description</a:t>
                      </a:r>
                      <a:endParaRPr sz="1200">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200">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75800">
                <a:tc>
                  <a:txBody>
                    <a:bodyPr/>
                    <a:lstStyle/>
                    <a:p>
                      <a:pPr marL="0" marR="0" lvl="0" indent="0" algn="l" rtl="0">
                        <a:lnSpc>
                          <a:spcPct val="107000"/>
                        </a:lnSpc>
                        <a:spcBef>
                          <a:spcPts val="0"/>
                        </a:spcBef>
                        <a:spcAft>
                          <a:spcPts val="0"/>
                        </a:spcAft>
                        <a:buNone/>
                      </a:pPr>
                      <a:r>
                        <a:rPr lang="en-US" sz="1100" i="1">
                          <a:solidFill>
                            <a:schemeClr val="dk1"/>
                          </a:solidFill>
                          <a:latin typeface="Rockwell"/>
                          <a:ea typeface="Rockwell"/>
                          <a:cs typeface="Rockwell"/>
                          <a:sym typeface="Rockwell"/>
                        </a:rPr>
                        <a:t>Organization</a:t>
                      </a:r>
                      <a:endParaRPr sz="1200" i="1">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tc>
                  <a:txBody>
                    <a:bodyPr/>
                    <a:lstStyle/>
                    <a:p>
                      <a:pPr marL="0" marR="0" lvl="0" indent="0" algn="l" rtl="0">
                        <a:lnSpc>
                          <a:spcPct val="107000"/>
                        </a:lnSpc>
                        <a:spcBef>
                          <a:spcPts val="0"/>
                        </a:spcBef>
                        <a:spcAft>
                          <a:spcPts val="0"/>
                        </a:spcAft>
                        <a:buNone/>
                      </a:pPr>
                      <a:r>
                        <a:rPr lang="en-US" sz="1100">
                          <a:solidFill>
                            <a:schemeClr val="dk1"/>
                          </a:solidFill>
                          <a:latin typeface="Rockwell"/>
                          <a:ea typeface="Rockwell"/>
                          <a:cs typeface="Rockwell"/>
                          <a:sym typeface="Rockwell"/>
                        </a:rPr>
                        <a:t>The behaviors and strategies that a student uses to organize their work and time. </a:t>
                      </a: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tc>
                  <a:txBody>
                    <a:bodyPr/>
                    <a:lstStyle/>
                    <a:p>
                      <a:pPr marL="342900" marR="0" lvl="0" indent="-266700" algn="l" rtl="0">
                        <a:lnSpc>
                          <a:spcPct val="107000"/>
                        </a:lnSpc>
                        <a:spcBef>
                          <a:spcPts val="0"/>
                        </a:spcBef>
                        <a:spcAft>
                          <a:spcPts val="0"/>
                        </a:spcAft>
                        <a:buClr>
                          <a:schemeClr val="dk1"/>
                        </a:buClr>
                        <a:buSzPts val="1200"/>
                        <a:buFont typeface="Noto Sans Symbols"/>
                        <a:buNone/>
                      </a:pP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extLst>
                  <a:ext uri="{0D108BD9-81ED-4DB2-BD59-A6C34878D82A}">
                    <a16:rowId xmlns:a16="http://schemas.microsoft.com/office/drawing/2014/main" val="10002"/>
                  </a:ext>
                </a:extLst>
              </a:tr>
              <a:tr h="475800">
                <a:tc>
                  <a:txBody>
                    <a:bodyPr/>
                    <a:lstStyle/>
                    <a:p>
                      <a:pPr marL="0" marR="0" lvl="0" indent="0" algn="l" rtl="0">
                        <a:lnSpc>
                          <a:spcPct val="107000"/>
                        </a:lnSpc>
                        <a:spcBef>
                          <a:spcPts val="0"/>
                        </a:spcBef>
                        <a:spcAft>
                          <a:spcPts val="0"/>
                        </a:spcAft>
                        <a:buNone/>
                      </a:pPr>
                      <a:r>
                        <a:rPr lang="en-US" sz="1100" i="1">
                          <a:solidFill>
                            <a:schemeClr val="dk1"/>
                          </a:solidFill>
                          <a:latin typeface="Rockwell"/>
                          <a:ea typeface="Rockwell"/>
                          <a:cs typeface="Rockwell"/>
                          <a:sym typeface="Rockwell"/>
                        </a:rPr>
                        <a:t>Quality Focus</a:t>
                      </a:r>
                      <a:endParaRPr sz="1200" i="1">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a:solidFill>
                            <a:schemeClr val="dk1"/>
                          </a:solidFill>
                          <a:latin typeface="Rockwell"/>
                          <a:ea typeface="Rockwell"/>
                          <a:cs typeface="Rockwell"/>
                          <a:sym typeface="Rockwell"/>
                        </a:rPr>
                        <a:t>A student’s emphasis on high-quality work and avoidance of errors. </a:t>
                      </a: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266700" algn="l" rtl="0">
                        <a:lnSpc>
                          <a:spcPct val="107000"/>
                        </a:lnSpc>
                        <a:spcBef>
                          <a:spcPts val="0"/>
                        </a:spcBef>
                        <a:spcAft>
                          <a:spcPts val="0"/>
                        </a:spcAft>
                        <a:buClr>
                          <a:schemeClr val="dk1"/>
                        </a:buClr>
                        <a:buSzPts val="1200"/>
                        <a:buFont typeface="Noto Sans Symbols"/>
                        <a:buNone/>
                      </a:pP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693700">
                <a:tc>
                  <a:txBody>
                    <a:bodyPr/>
                    <a:lstStyle/>
                    <a:p>
                      <a:pPr marL="0" marR="0" lvl="0" indent="0" algn="l" rtl="0">
                        <a:lnSpc>
                          <a:spcPct val="107000"/>
                        </a:lnSpc>
                        <a:spcBef>
                          <a:spcPts val="0"/>
                        </a:spcBef>
                        <a:spcAft>
                          <a:spcPts val="0"/>
                        </a:spcAft>
                        <a:buNone/>
                      </a:pPr>
                      <a:r>
                        <a:rPr lang="en-US" sz="1100" i="1">
                          <a:solidFill>
                            <a:schemeClr val="dk1"/>
                          </a:solidFill>
                          <a:latin typeface="Rockwell"/>
                          <a:ea typeface="Rockwell"/>
                          <a:cs typeface="Rockwell"/>
                          <a:sym typeface="Rockwell"/>
                        </a:rPr>
                        <a:t>Engagement</a:t>
                      </a:r>
                      <a:endParaRPr sz="1200" i="1">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tc>
                  <a:txBody>
                    <a:bodyPr/>
                    <a:lstStyle/>
                    <a:p>
                      <a:pPr marL="0" marR="0" lvl="0" indent="0" algn="l" rtl="0">
                        <a:lnSpc>
                          <a:spcPct val="107000"/>
                        </a:lnSpc>
                        <a:spcBef>
                          <a:spcPts val="0"/>
                        </a:spcBef>
                        <a:spcAft>
                          <a:spcPts val="0"/>
                        </a:spcAft>
                        <a:buNone/>
                      </a:pPr>
                      <a:r>
                        <a:rPr lang="en-US" sz="1100">
                          <a:solidFill>
                            <a:schemeClr val="dk1"/>
                          </a:solidFill>
                          <a:latin typeface="Rockwell"/>
                          <a:ea typeface="Rockwell"/>
                          <a:cs typeface="Rockwell"/>
                          <a:sym typeface="Rockwell"/>
                        </a:rPr>
                        <a:t>The increased expectations of college-level courses with regards to attendance, assignment completion, and involvement.</a:t>
                      </a: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tc>
                  <a:txBody>
                    <a:bodyPr/>
                    <a:lstStyle/>
                    <a:p>
                      <a:pPr marL="342900" marR="0" lvl="0" indent="-266700" algn="l" rtl="0">
                        <a:lnSpc>
                          <a:spcPct val="107000"/>
                        </a:lnSpc>
                        <a:spcBef>
                          <a:spcPts val="0"/>
                        </a:spcBef>
                        <a:spcAft>
                          <a:spcPts val="0"/>
                        </a:spcAft>
                        <a:buClr>
                          <a:schemeClr val="dk1"/>
                        </a:buClr>
                        <a:buSzPts val="1200"/>
                        <a:buFont typeface="Noto Sans Symbols"/>
                        <a:buNone/>
                      </a:pP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extLst>
                  <a:ext uri="{0D108BD9-81ED-4DB2-BD59-A6C34878D82A}">
                    <a16:rowId xmlns:a16="http://schemas.microsoft.com/office/drawing/2014/main" val="10004"/>
                  </a:ext>
                </a:extLst>
              </a:tr>
              <a:tr h="475800">
                <a:tc>
                  <a:txBody>
                    <a:bodyPr/>
                    <a:lstStyle/>
                    <a:p>
                      <a:pPr marL="0" marR="0" lvl="0" indent="0" algn="l" rtl="0">
                        <a:lnSpc>
                          <a:spcPct val="107000"/>
                        </a:lnSpc>
                        <a:spcBef>
                          <a:spcPts val="0"/>
                        </a:spcBef>
                        <a:spcAft>
                          <a:spcPts val="0"/>
                        </a:spcAft>
                        <a:buNone/>
                      </a:pPr>
                      <a:r>
                        <a:rPr lang="en-US" sz="1100" i="1">
                          <a:solidFill>
                            <a:schemeClr val="dk1"/>
                          </a:solidFill>
                          <a:latin typeface="Rockwell"/>
                          <a:ea typeface="Rockwell"/>
                          <a:cs typeface="Rockwell"/>
                          <a:sym typeface="Rockwell"/>
                        </a:rPr>
                        <a:t>Goal Commitment</a:t>
                      </a:r>
                      <a:endParaRPr sz="1200" i="1">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a:solidFill>
                            <a:schemeClr val="dk1"/>
                          </a:solidFill>
                          <a:latin typeface="Rockwell"/>
                          <a:ea typeface="Rockwell"/>
                          <a:cs typeface="Rockwell"/>
                          <a:sym typeface="Rockwell"/>
                        </a:rPr>
                        <a:t>A student's value and prioritization of a college degree goal.</a:t>
                      </a: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266700" algn="l" rtl="0">
                        <a:lnSpc>
                          <a:spcPct val="107000"/>
                        </a:lnSpc>
                        <a:spcBef>
                          <a:spcPts val="0"/>
                        </a:spcBef>
                        <a:spcAft>
                          <a:spcPts val="0"/>
                        </a:spcAft>
                        <a:buClr>
                          <a:schemeClr val="dk1"/>
                        </a:buClr>
                        <a:buSzPts val="1200"/>
                        <a:buFont typeface="Noto Sans Symbols"/>
                        <a:buNone/>
                      </a:pP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75800">
                <a:tc>
                  <a:txBody>
                    <a:bodyPr/>
                    <a:lstStyle/>
                    <a:p>
                      <a:pPr marL="0" marR="0" lvl="0" indent="0" algn="l" rtl="0">
                        <a:lnSpc>
                          <a:spcPct val="107000"/>
                        </a:lnSpc>
                        <a:spcBef>
                          <a:spcPts val="0"/>
                        </a:spcBef>
                        <a:spcAft>
                          <a:spcPts val="0"/>
                        </a:spcAft>
                        <a:buNone/>
                      </a:pPr>
                      <a:r>
                        <a:rPr lang="en-US" sz="1100" i="1">
                          <a:solidFill>
                            <a:schemeClr val="dk1"/>
                          </a:solidFill>
                          <a:latin typeface="Rockwell"/>
                          <a:ea typeface="Rockwell"/>
                          <a:cs typeface="Rockwell"/>
                          <a:sym typeface="Rockwell"/>
                        </a:rPr>
                        <a:t>Persistence</a:t>
                      </a:r>
                      <a:endParaRPr sz="1200" i="1">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tc>
                  <a:txBody>
                    <a:bodyPr/>
                    <a:lstStyle/>
                    <a:p>
                      <a:pPr marL="0" marR="0" lvl="0" indent="0" algn="l" rtl="0">
                        <a:lnSpc>
                          <a:spcPct val="107000"/>
                        </a:lnSpc>
                        <a:spcBef>
                          <a:spcPts val="0"/>
                        </a:spcBef>
                        <a:spcAft>
                          <a:spcPts val="0"/>
                        </a:spcAft>
                        <a:buNone/>
                      </a:pPr>
                      <a:r>
                        <a:rPr lang="en-US" sz="1100">
                          <a:solidFill>
                            <a:schemeClr val="dk1"/>
                          </a:solidFill>
                          <a:latin typeface="Rockwell"/>
                          <a:ea typeface="Rockwell"/>
                          <a:cs typeface="Rockwell"/>
                          <a:sym typeface="Rockwell"/>
                        </a:rPr>
                        <a:t>The maintenance of effort in the face of challenges.</a:t>
                      </a: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tc>
                  <a:txBody>
                    <a:bodyPr/>
                    <a:lstStyle/>
                    <a:p>
                      <a:pPr marL="342900" marR="0" lvl="0" indent="-266700" algn="l" rtl="0">
                        <a:lnSpc>
                          <a:spcPct val="107000"/>
                        </a:lnSpc>
                        <a:spcBef>
                          <a:spcPts val="0"/>
                        </a:spcBef>
                        <a:spcAft>
                          <a:spcPts val="0"/>
                        </a:spcAft>
                        <a:buClr>
                          <a:schemeClr val="dk1"/>
                        </a:buClr>
                        <a:buSzPts val="1200"/>
                        <a:buFont typeface="Noto Sans Symbols"/>
                        <a:buNone/>
                      </a:pP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extLst>
                  <a:ext uri="{0D108BD9-81ED-4DB2-BD59-A6C34878D82A}">
                    <a16:rowId xmlns:a16="http://schemas.microsoft.com/office/drawing/2014/main" val="10006"/>
                  </a:ext>
                </a:extLst>
              </a:tr>
              <a:tr h="693700">
                <a:tc>
                  <a:txBody>
                    <a:bodyPr/>
                    <a:lstStyle/>
                    <a:p>
                      <a:pPr marL="0" marR="0" lvl="0" indent="0" algn="l" rtl="0">
                        <a:lnSpc>
                          <a:spcPct val="107000"/>
                        </a:lnSpc>
                        <a:spcBef>
                          <a:spcPts val="0"/>
                        </a:spcBef>
                        <a:spcAft>
                          <a:spcPts val="0"/>
                        </a:spcAft>
                        <a:buNone/>
                      </a:pPr>
                      <a:r>
                        <a:rPr lang="en-US" sz="1100" i="1">
                          <a:solidFill>
                            <a:schemeClr val="dk1"/>
                          </a:solidFill>
                          <a:latin typeface="Rockwell"/>
                          <a:ea typeface="Rockwell"/>
                          <a:cs typeface="Rockwell"/>
                          <a:sym typeface="Rockwell"/>
                        </a:rPr>
                        <a:t>Effort Focus</a:t>
                      </a:r>
                      <a:endParaRPr sz="1200" i="1">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a:solidFill>
                            <a:schemeClr val="dk1"/>
                          </a:solidFill>
                          <a:latin typeface="Rockwell"/>
                          <a:ea typeface="Rockwell"/>
                          <a:cs typeface="Rockwell"/>
                          <a:sym typeface="Rockwell"/>
                        </a:rPr>
                        <a:t>The perception that success is rooted in effort, rather than innate ability. </a:t>
                      </a: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266700" algn="l" rtl="0">
                        <a:lnSpc>
                          <a:spcPct val="107000"/>
                        </a:lnSpc>
                        <a:spcBef>
                          <a:spcPts val="0"/>
                        </a:spcBef>
                        <a:spcAft>
                          <a:spcPts val="0"/>
                        </a:spcAft>
                        <a:buClr>
                          <a:schemeClr val="dk1"/>
                        </a:buClr>
                        <a:buSzPts val="1200"/>
                        <a:buFont typeface="Noto Sans Symbols"/>
                        <a:buNone/>
                      </a:pP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75800">
                <a:tc>
                  <a:txBody>
                    <a:bodyPr/>
                    <a:lstStyle/>
                    <a:p>
                      <a:pPr marL="0" marR="0" lvl="0" indent="0" algn="l" rtl="0">
                        <a:lnSpc>
                          <a:spcPct val="107000"/>
                        </a:lnSpc>
                        <a:spcBef>
                          <a:spcPts val="0"/>
                        </a:spcBef>
                        <a:spcAft>
                          <a:spcPts val="0"/>
                        </a:spcAft>
                        <a:buNone/>
                      </a:pPr>
                      <a:r>
                        <a:rPr lang="en-US" sz="1100" i="1">
                          <a:solidFill>
                            <a:schemeClr val="dk1"/>
                          </a:solidFill>
                          <a:latin typeface="Rockwell"/>
                          <a:ea typeface="Rockwell"/>
                          <a:cs typeface="Rockwell"/>
                          <a:sym typeface="Rockwell"/>
                        </a:rPr>
                        <a:t>Calmness</a:t>
                      </a:r>
                      <a:endParaRPr sz="1200" i="1">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tc>
                  <a:txBody>
                    <a:bodyPr/>
                    <a:lstStyle/>
                    <a:p>
                      <a:pPr marL="0" marR="0" lvl="0" indent="0" algn="l" rtl="0">
                        <a:lnSpc>
                          <a:spcPct val="107000"/>
                        </a:lnSpc>
                        <a:spcBef>
                          <a:spcPts val="0"/>
                        </a:spcBef>
                        <a:spcAft>
                          <a:spcPts val="0"/>
                        </a:spcAft>
                        <a:buNone/>
                      </a:pPr>
                      <a:r>
                        <a:rPr lang="en-US" sz="1100">
                          <a:solidFill>
                            <a:schemeClr val="dk1"/>
                          </a:solidFill>
                          <a:latin typeface="Rockwell"/>
                          <a:ea typeface="Rockwell"/>
                          <a:cs typeface="Rockwell"/>
                          <a:sym typeface="Rockwell"/>
                        </a:rPr>
                        <a:t>Resistance to stress.</a:t>
                      </a: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tc>
                  <a:txBody>
                    <a:bodyPr/>
                    <a:lstStyle/>
                    <a:p>
                      <a:pPr marL="342900" marR="0" lvl="0" indent="-266700" algn="l" rtl="0">
                        <a:lnSpc>
                          <a:spcPct val="107000"/>
                        </a:lnSpc>
                        <a:spcBef>
                          <a:spcPts val="0"/>
                        </a:spcBef>
                        <a:spcAft>
                          <a:spcPts val="0"/>
                        </a:spcAft>
                        <a:buClr>
                          <a:schemeClr val="dk1"/>
                        </a:buClr>
                        <a:buSzPts val="1200"/>
                        <a:buFont typeface="Noto Sans Symbols"/>
                        <a:buNone/>
                      </a:pP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extLst>
                  <a:ext uri="{0D108BD9-81ED-4DB2-BD59-A6C34878D82A}">
                    <a16:rowId xmlns:a16="http://schemas.microsoft.com/office/drawing/2014/main" val="10008"/>
                  </a:ext>
                </a:extLst>
              </a:tr>
              <a:tr h="475800">
                <a:tc>
                  <a:txBody>
                    <a:bodyPr/>
                    <a:lstStyle/>
                    <a:p>
                      <a:pPr marL="0" marR="0" lvl="0" indent="0" algn="l" rtl="0">
                        <a:lnSpc>
                          <a:spcPct val="107000"/>
                        </a:lnSpc>
                        <a:spcBef>
                          <a:spcPts val="0"/>
                        </a:spcBef>
                        <a:spcAft>
                          <a:spcPts val="0"/>
                        </a:spcAft>
                        <a:buNone/>
                      </a:pPr>
                      <a:r>
                        <a:rPr lang="en-US" sz="1100" i="1">
                          <a:solidFill>
                            <a:schemeClr val="dk1"/>
                          </a:solidFill>
                          <a:latin typeface="Rockwell"/>
                          <a:ea typeface="Rockwell"/>
                          <a:cs typeface="Rockwell"/>
                          <a:sym typeface="Rockwell"/>
                        </a:rPr>
                        <a:t>Coping Strategies</a:t>
                      </a:r>
                      <a:endParaRPr sz="1200" i="1">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a:solidFill>
                            <a:schemeClr val="dk1"/>
                          </a:solidFill>
                          <a:latin typeface="Rockwell"/>
                          <a:ea typeface="Rockwell"/>
                          <a:cs typeface="Rockwell"/>
                          <a:sym typeface="Rockwell"/>
                        </a:rPr>
                        <a:t>The use of adaptive and/or problematic coping strategies when dealing with stress. </a:t>
                      </a: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266700" algn="l" rtl="0">
                        <a:lnSpc>
                          <a:spcPct val="107000"/>
                        </a:lnSpc>
                        <a:spcBef>
                          <a:spcPts val="0"/>
                        </a:spcBef>
                        <a:spcAft>
                          <a:spcPts val="0"/>
                        </a:spcAft>
                        <a:buClr>
                          <a:schemeClr val="dk1"/>
                        </a:buClr>
                        <a:buSzPts val="1200"/>
                        <a:buFont typeface="Noto Sans Symbols"/>
                        <a:buNone/>
                      </a:pP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475800">
                <a:tc>
                  <a:txBody>
                    <a:bodyPr/>
                    <a:lstStyle/>
                    <a:p>
                      <a:pPr marL="0" marR="0" lvl="0" indent="0" algn="l" rtl="0">
                        <a:lnSpc>
                          <a:spcPct val="107000"/>
                        </a:lnSpc>
                        <a:spcBef>
                          <a:spcPts val="0"/>
                        </a:spcBef>
                        <a:spcAft>
                          <a:spcPts val="0"/>
                        </a:spcAft>
                        <a:buNone/>
                      </a:pPr>
                      <a:r>
                        <a:rPr lang="en-US" sz="1100" i="1">
                          <a:solidFill>
                            <a:schemeClr val="dk1"/>
                          </a:solidFill>
                          <a:latin typeface="Rockwell"/>
                          <a:ea typeface="Rockwell"/>
                          <a:cs typeface="Rockwell"/>
                          <a:sym typeface="Rockwell"/>
                        </a:rPr>
                        <a:t>Self-Efficacy</a:t>
                      </a:r>
                      <a:endParaRPr sz="1200" i="1">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tc>
                  <a:txBody>
                    <a:bodyPr/>
                    <a:lstStyle/>
                    <a:p>
                      <a:pPr marL="0" marR="0" lvl="0" indent="0" algn="l" rtl="0">
                        <a:lnSpc>
                          <a:spcPct val="107000"/>
                        </a:lnSpc>
                        <a:spcBef>
                          <a:spcPts val="0"/>
                        </a:spcBef>
                        <a:spcAft>
                          <a:spcPts val="0"/>
                        </a:spcAft>
                        <a:buNone/>
                      </a:pPr>
                      <a:r>
                        <a:rPr lang="en-US" sz="1100">
                          <a:solidFill>
                            <a:schemeClr val="dk1"/>
                          </a:solidFill>
                          <a:latin typeface="Rockwell"/>
                          <a:ea typeface="Rockwell"/>
                          <a:cs typeface="Rockwell"/>
                          <a:sym typeface="Rockwell"/>
                        </a:rPr>
                        <a:t>An individual’s belief that they will be successful in college.</a:t>
                      </a: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tc>
                  <a:txBody>
                    <a:bodyPr/>
                    <a:lstStyle/>
                    <a:p>
                      <a:pPr marL="342900" marR="0" lvl="0" indent="-266700" algn="l" rtl="0">
                        <a:lnSpc>
                          <a:spcPct val="107000"/>
                        </a:lnSpc>
                        <a:spcBef>
                          <a:spcPts val="0"/>
                        </a:spcBef>
                        <a:spcAft>
                          <a:spcPts val="0"/>
                        </a:spcAft>
                        <a:buClr>
                          <a:schemeClr val="dk1"/>
                        </a:buClr>
                        <a:buSzPts val="1200"/>
                        <a:buFont typeface="Noto Sans Symbols"/>
                        <a:buNone/>
                      </a:pP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extLst>
                  <a:ext uri="{0D108BD9-81ED-4DB2-BD59-A6C34878D82A}">
                    <a16:rowId xmlns:a16="http://schemas.microsoft.com/office/drawing/2014/main" val="10010"/>
                  </a:ext>
                </a:extLst>
              </a:tr>
              <a:tr h="475800">
                <a:tc>
                  <a:txBody>
                    <a:bodyPr/>
                    <a:lstStyle/>
                    <a:p>
                      <a:pPr marL="0" marR="0" lvl="0" indent="0" algn="l" rtl="0">
                        <a:lnSpc>
                          <a:spcPct val="107000"/>
                        </a:lnSpc>
                        <a:spcBef>
                          <a:spcPts val="0"/>
                        </a:spcBef>
                        <a:spcAft>
                          <a:spcPts val="0"/>
                        </a:spcAft>
                        <a:buNone/>
                      </a:pPr>
                      <a:r>
                        <a:rPr lang="en-US" sz="1100" i="1">
                          <a:solidFill>
                            <a:schemeClr val="dk1"/>
                          </a:solidFill>
                          <a:latin typeface="Rockwell"/>
                          <a:ea typeface="Rockwell"/>
                          <a:cs typeface="Rockwell"/>
                          <a:sym typeface="Rockwell"/>
                        </a:rPr>
                        <a:t>Sense of Belonging</a:t>
                      </a:r>
                      <a:endParaRPr sz="1200" i="1">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a:solidFill>
                            <a:schemeClr val="dk1"/>
                          </a:solidFill>
                          <a:latin typeface="Rockwell"/>
                          <a:ea typeface="Rockwell"/>
                          <a:cs typeface="Rockwell"/>
                          <a:sym typeface="Rockwell"/>
                        </a:rPr>
                        <a:t>A feeling of connection to the people within a college or university.</a:t>
                      </a: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266700" algn="l" rtl="0">
                        <a:lnSpc>
                          <a:spcPct val="107000"/>
                        </a:lnSpc>
                        <a:spcBef>
                          <a:spcPts val="0"/>
                        </a:spcBef>
                        <a:spcAft>
                          <a:spcPts val="0"/>
                        </a:spcAft>
                        <a:buClr>
                          <a:schemeClr val="dk1"/>
                        </a:buClr>
                        <a:buSzPts val="1200"/>
                        <a:buFont typeface="Noto Sans Symbols"/>
                        <a:buNone/>
                      </a:pP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475800">
                <a:tc>
                  <a:txBody>
                    <a:bodyPr/>
                    <a:lstStyle/>
                    <a:p>
                      <a:pPr marL="0" marR="0" lvl="0" indent="0" algn="l" rtl="0">
                        <a:lnSpc>
                          <a:spcPct val="107000"/>
                        </a:lnSpc>
                        <a:spcBef>
                          <a:spcPts val="0"/>
                        </a:spcBef>
                        <a:spcAft>
                          <a:spcPts val="0"/>
                        </a:spcAft>
                        <a:buNone/>
                      </a:pPr>
                      <a:r>
                        <a:rPr lang="en-US" sz="1100" i="1">
                          <a:solidFill>
                            <a:schemeClr val="dk1"/>
                          </a:solidFill>
                          <a:latin typeface="Rockwell"/>
                          <a:ea typeface="Rockwell"/>
                          <a:cs typeface="Rockwell"/>
                          <a:sym typeface="Rockwell"/>
                        </a:rPr>
                        <a:t>Institutional Commitment</a:t>
                      </a:r>
                      <a:endParaRPr sz="1200" i="1">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tc>
                  <a:txBody>
                    <a:bodyPr/>
                    <a:lstStyle/>
                    <a:p>
                      <a:pPr marL="0" marR="0" lvl="0" indent="0" algn="l" rtl="0">
                        <a:lnSpc>
                          <a:spcPct val="107000"/>
                        </a:lnSpc>
                        <a:spcBef>
                          <a:spcPts val="0"/>
                        </a:spcBef>
                        <a:spcAft>
                          <a:spcPts val="0"/>
                        </a:spcAft>
                        <a:buNone/>
                      </a:pPr>
                      <a:r>
                        <a:rPr lang="en-US" sz="1100">
                          <a:solidFill>
                            <a:schemeClr val="dk1"/>
                          </a:solidFill>
                          <a:latin typeface="Rockwell"/>
                          <a:ea typeface="Rockwell"/>
                          <a:cs typeface="Rockwell"/>
                          <a:sym typeface="Rockwell"/>
                        </a:rPr>
                        <a:t>A student’s attitude toward the college or university as a whole.</a:t>
                      </a: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tc>
                  <a:txBody>
                    <a:bodyPr/>
                    <a:lstStyle/>
                    <a:p>
                      <a:pPr marL="342900" marR="0" lvl="0" indent="-266700" algn="l" rtl="0">
                        <a:lnSpc>
                          <a:spcPct val="107000"/>
                        </a:lnSpc>
                        <a:spcBef>
                          <a:spcPts val="0"/>
                        </a:spcBef>
                        <a:spcAft>
                          <a:spcPts val="0"/>
                        </a:spcAft>
                        <a:buClr>
                          <a:schemeClr val="dk1"/>
                        </a:buClr>
                        <a:buSzPts val="1200"/>
                        <a:buFont typeface="Noto Sans Symbols"/>
                        <a:buNone/>
                      </a:pP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DCE4"/>
                    </a:solidFill>
                  </a:tcPr>
                </a:tc>
                <a:extLst>
                  <a:ext uri="{0D108BD9-81ED-4DB2-BD59-A6C34878D82A}">
                    <a16:rowId xmlns:a16="http://schemas.microsoft.com/office/drawing/2014/main" val="10012"/>
                  </a:ext>
                </a:extLst>
              </a:tr>
              <a:tr h="475800">
                <a:tc>
                  <a:txBody>
                    <a:bodyPr/>
                    <a:lstStyle/>
                    <a:p>
                      <a:pPr marL="0" marR="0" lvl="0" indent="0" algn="l" rtl="0">
                        <a:lnSpc>
                          <a:spcPct val="107000"/>
                        </a:lnSpc>
                        <a:spcBef>
                          <a:spcPts val="0"/>
                        </a:spcBef>
                        <a:spcAft>
                          <a:spcPts val="0"/>
                        </a:spcAft>
                        <a:buNone/>
                      </a:pPr>
                      <a:r>
                        <a:rPr lang="en-US" sz="1100" i="1">
                          <a:solidFill>
                            <a:schemeClr val="dk1"/>
                          </a:solidFill>
                          <a:latin typeface="Rockwell"/>
                          <a:ea typeface="Rockwell"/>
                          <a:cs typeface="Rockwell"/>
                          <a:sym typeface="Rockwell"/>
                        </a:rPr>
                        <a:t>Help Seeking</a:t>
                      </a:r>
                      <a:endParaRPr sz="1200" i="1">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a:solidFill>
                            <a:schemeClr val="dk1"/>
                          </a:solidFill>
                          <a:latin typeface="Rockwell"/>
                          <a:ea typeface="Rockwell"/>
                          <a:cs typeface="Rockwell"/>
                          <a:sym typeface="Rockwell"/>
                        </a:rPr>
                        <a:t>A student's attitudes toward asking assistance when problems arise.</a:t>
                      </a: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266700" algn="l" rtl="0">
                        <a:lnSpc>
                          <a:spcPct val="107000"/>
                        </a:lnSpc>
                        <a:spcBef>
                          <a:spcPts val="0"/>
                        </a:spcBef>
                        <a:spcAft>
                          <a:spcPts val="0"/>
                        </a:spcAft>
                        <a:buClr>
                          <a:schemeClr val="dk1"/>
                        </a:buClr>
                        <a:buSzPts val="1200"/>
                        <a:buFont typeface="Noto Sans Symbols"/>
                        <a:buNone/>
                      </a:pPr>
                      <a:endParaRPr sz="1200">
                        <a:solidFill>
                          <a:schemeClr val="dk1"/>
                        </a:solidFill>
                        <a:latin typeface="Rockwell"/>
                        <a:ea typeface="Rockwell"/>
                        <a:cs typeface="Rockwell"/>
                        <a:sym typeface="Rockwell"/>
                      </a:endParaRPr>
                    </a:p>
                  </a:txBody>
                  <a:tcPr marL="22550" marR="22550" marT="22550" marB="225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6"/>
          <p:cNvSpPr txBox="1"/>
          <p:nvPr/>
        </p:nvSpPr>
        <p:spPr>
          <a:xfrm>
            <a:off x="204786" y="157312"/>
            <a:ext cx="11825629" cy="634759"/>
          </a:xfrm>
          <a:prstGeom prst="rect">
            <a:avLst/>
          </a:prstGeom>
          <a:noFill/>
          <a:ln>
            <a:noFill/>
          </a:ln>
        </p:spPr>
        <p:txBody>
          <a:bodyPr spcFirstLastPara="1" wrap="square" lIns="91425" tIns="45700" rIns="91425" bIns="45700" anchor="t" anchorCtr="0">
            <a:normAutofit fontScale="90000" lnSpcReduction="10000"/>
          </a:bodyPr>
          <a:lstStyle/>
          <a:p>
            <a:pPr marL="0" marR="0" lvl="0" indent="0" algn="l" rtl="0">
              <a:lnSpc>
                <a:spcPct val="85000"/>
              </a:lnSpc>
              <a:spcBef>
                <a:spcPts val="0"/>
              </a:spcBef>
              <a:spcAft>
                <a:spcPts val="0"/>
              </a:spcAft>
              <a:buClr>
                <a:srgbClr val="60839B"/>
              </a:buClr>
              <a:buSzPct val="100000"/>
              <a:buFont typeface="Calibri"/>
              <a:buNone/>
            </a:pPr>
            <a:r>
              <a:rPr lang="en-US" sz="4800">
                <a:solidFill>
                  <a:srgbClr val="60839B"/>
                </a:solidFill>
                <a:latin typeface="Calibri"/>
                <a:ea typeface="Calibri"/>
                <a:cs typeface="Calibri"/>
                <a:sym typeface="Calibri"/>
              </a:rPr>
              <a:t>Research Into Noncognitive Skills and Success</a:t>
            </a:r>
            <a:endParaRPr sz="4800">
              <a:solidFill>
                <a:srgbClr val="60839B"/>
              </a:solidFill>
              <a:latin typeface="Calibri"/>
              <a:ea typeface="Calibri"/>
              <a:cs typeface="Calibri"/>
              <a:sym typeface="Calibri"/>
            </a:endParaRPr>
          </a:p>
        </p:txBody>
      </p:sp>
      <p:sp>
        <p:nvSpPr>
          <p:cNvPr id="284" name="Google Shape;284;p6"/>
          <p:cNvSpPr txBox="1"/>
          <p:nvPr/>
        </p:nvSpPr>
        <p:spPr>
          <a:xfrm>
            <a:off x="6805200" y="792071"/>
            <a:ext cx="4874710" cy="4881563"/>
          </a:xfrm>
          <a:prstGeom prst="rect">
            <a:avLst/>
          </a:prstGeom>
          <a:noFill/>
          <a:ln>
            <a:noFill/>
          </a:ln>
        </p:spPr>
        <p:txBody>
          <a:bodyPr spcFirstLastPara="1" wrap="square" lIns="91425" tIns="45700" rIns="91425" bIns="45700" anchor="t" anchorCtr="0">
            <a:normAutofit fontScale="92500" lnSpcReduction="10000"/>
          </a:bodyPr>
          <a:lstStyle/>
          <a:p>
            <a:pPr marL="91440" marR="0" lvl="0" indent="-111601" algn="l" rtl="0">
              <a:lnSpc>
                <a:spcPct val="90000"/>
              </a:lnSpc>
              <a:spcBef>
                <a:spcPts val="0"/>
              </a:spcBef>
              <a:spcAft>
                <a:spcPts val="0"/>
              </a:spcAft>
              <a:buClr>
                <a:schemeClr val="accent1"/>
              </a:buClr>
              <a:buSzPct val="100000"/>
              <a:buFont typeface="Calibri"/>
              <a:buChar char=" "/>
            </a:pPr>
            <a:r>
              <a:rPr lang="en-US" sz="1900" b="1">
                <a:solidFill>
                  <a:srgbClr val="60839B"/>
                </a:solidFill>
                <a:latin typeface="Calibri"/>
                <a:ea typeface="Calibri"/>
                <a:cs typeface="Calibri"/>
                <a:sym typeface="Calibri"/>
              </a:rPr>
              <a:t>Noted importance in both educational and workforce sectors</a:t>
            </a:r>
            <a:endParaRPr/>
          </a:p>
          <a:p>
            <a:pPr marL="384048" marR="0" lvl="1" indent="-182879" algn="l" rtl="0">
              <a:lnSpc>
                <a:spcPct val="90000"/>
              </a:lnSpc>
              <a:spcBef>
                <a:spcPts val="400"/>
              </a:spcBef>
              <a:spcAft>
                <a:spcPts val="0"/>
              </a:spcAft>
              <a:buClr>
                <a:schemeClr val="accent1"/>
              </a:buClr>
              <a:buSzPct val="100000"/>
              <a:buFont typeface="Calibri"/>
              <a:buChar char="◦"/>
            </a:pPr>
            <a:r>
              <a:rPr lang="en-US" sz="1800" b="0" i="0" u="none" strike="noStrike" cap="none">
                <a:solidFill>
                  <a:srgbClr val="60839B"/>
                </a:solidFill>
                <a:latin typeface="Calibri"/>
                <a:ea typeface="Calibri"/>
                <a:cs typeface="Calibri"/>
                <a:sym typeface="Calibri"/>
              </a:rPr>
              <a:t>Oswald et al., 2005; Casner-Lotto &amp; Benner, 2006</a:t>
            </a:r>
            <a:endParaRPr/>
          </a:p>
          <a:p>
            <a:pPr marL="91440" marR="0" lvl="0" indent="0" algn="l" rtl="0">
              <a:lnSpc>
                <a:spcPct val="90000"/>
              </a:lnSpc>
              <a:spcBef>
                <a:spcPts val="1600"/>
              </a:spcBef>
              <a:spcAft>
                <a:spcPts val="0"/>
              </a:spcAft>
              <a:buClr>
                <a:schemeClr val="accent1"/>
              </a:buClr>
              <a:buSzPct val="100000"/>
              <a:buFont typeface="Calibri"/>
              <a:buNone/>
            </a:pPr>
            <a:endParaRPr sz="2000">
              <a:solidFill>
                <a:srgbClr val="60839B"/>
              </a:solidFill>
              <a:latin typeface="Calibri"/>
              <a:ea typeface="Calibri"/>
              <a:cs typeface="Calibri"/>
              <a:sym typeface="Calibri"/>
            </a:endParaRPr>
          </a:p>
          <a:p>
            <a:pPr marL="91440" marR="0" lvl="0" indent="-111601" algn="l" rtl="0">
              <a:lnSpc>
                <a:spcPct val="90000"/>
              </a:lnSpc>
              <a:spcBef>
                <a:spcPts val="1400"/>
              </a:spcBef>
              <a:spcAft>
                <a:spcPts val="0"/>
              </a:spcAft>
              <a:buClr>
                <a:schemeClr val="accent1"/>
              </a:buClr>
              <a:buSzPct val="100000"/>
              <a:buFont typeface="Calibri"/>
              <a:buChar char=" "/>
            </a:pPr>
            <a:r>
              <a:rPr lang="en-US" sz="1900" b="1">
                <a:solidFill>
                  <a:srgbClr val="60839B"/>
                </a:solidFill>
                <a:latin typeface="Calibri"/>
                <a:ea typeface="Calibri"/>
                <a:cs typeface="Calibri"/>
                <a:sym typeface="Calibri"/>
              </a:rPr>
              <a:t>Significant predictive validity </a:t>
            </a:r>
            <a:endParaRPr/>
          </a:p>
          <a:p>
            <a:pPr marL="384048" marR="0" lvl="1" indent="-182911" algn="l" rtl="0">
              <a:lnSpc>
                <a:spcPct val="90000"/>
              </a:lnSpc>
              <a:spcBef>
                <a:spcPts val="400"/>
              </a:spcBef>
              <a:spcAft>
                <a:spcPts val="0"/>
              </a:spcAft>
              <a:buClr>
                <a:schemeClr val="accent1"/>
              </a:buClr>
              <a:buSzPct val="100000"/>
              <a:buFont typeface="Calibri"/>
              <a:buChar char="◦"/>
            </a:pPr>
            <a:r>
              <a:rPr lang="en-US" sz="1900" b="0" i="0" u="none" strike="noStrike" cap="none">
                <a:solidFill>
                  <a:srgbClr val="60839B"/>
                </a:solidFill>
                <a:latin typeface="Calibri"/>
                <a:ea typeface="Calibri"/>
                <a:cs typeface="Calibri"/>
                <a:sym typeface="Calibri"/>
              </a:rPr>
              <a:t>Robbins et al, 2004; Poropat, 2009; Richardson, Abraham, and &amp; Bond, 2012</a:t>
            </a:r>
            <a:endParaRPr/>
          </a:p>
          <a:p>
            <a:pPr marL="384048" marR="0" lvl="1" indent="-182911" algn="l" rtl="0">
              <a:lnSpc>
                <a:spcPct val="90000"/>
              </a:lnSpc>
              <a:spcBef>
                <a:spcPts val="600"/>
              </a:spcBef>
              <a:spcAft>
                <a:spcPts val="0"/>
              </a:spcAft>
              <a:buClr>
                <a:schemeClr val="accent1"/>
              </a:buClr>
              <a:buSzPct val="100000"/>
              <a:buFont typeface="Calibri"/>
              <a:buChar char="◦"/>
            </a:pPr>
            <a:r>
              <a:rPr lang="en-US" sz="1900" b="0" i="0" u="none" strike="noStrike" cap="none">
                <a:solidFill>
                  <a:srgbClr val="60839B"/>
                </a:solidFill>
                <a:latin typeface="Calibri"/>
                <a:ea typeface="Calibri"/>
                <a:cs typeface="Calibri"/>
                <a:sym typeface="Calibri"/>
              </a:rPr>
              <a:t>Even when controlling for previous academic achievement </a:t>
            </a:r>
            <a:endParaRPr/>
          </a:p>
          <a:p>
            <a:pPr marL="384048" marR="0" lvl="1" indent="-182911" algn="l" rtl="0">
              <a:lnSpc>
                <a:spcPct val="90000"/>
              </a:lnSpc>
              <a:spcBef>
                <a:spcPts val="600"/>
              </a:spcBef>
              <a:spcAft>
                <a:spcPts val="0"/>
              </a:spcAft>
              <a:buClr>
                <a:schemeClr val="accent1"/>
              </a:buClr>
              <a:buSzPct val="100000"/>
              <a:buFont typeface="Calibri"/>
              <a:buChar char="◦"/>
            </a:pPr>
            <a:r>
              <a:rPr lang="en-US" sz="1900" b="0" i="0" u="none" strike="noStrike" cap="none">
                <a:solidFill>
                  <a:srgbClr val="60839B"/>
                </a:solidFill>
                <a:latin typeface="Calibri"/>
                <a:ea typeface="Calibri"/>
                <a:cs typeface="Calibri"/>
                <a:sym typeface="Calibri"/>
              </a:rPr>
              <a:t>Equal or stronger predictor of persistence than pervious academic achievement (Robbins et al., 2004; Markle et al., 2013)</a:t>
            </a:r>
            <a:endParaRPr/>
          </a:p>
          <a:p>
            <a:pPr marL="384048" marR="0" lvl="1" indent="-77152" algn="l" rtl="0">
              <a:lnSpc>
                <a:spcPct val="90000"/>
              </a:lnSpc>
              <a:spcBef>
                <a:spcPts val="600"/>
              </a:spcBef>
              <a:spcAft>
                <a:spcPts val="0"/>
              </a:spcAft>
              <a:buClr>
                <a:schemeClr val="accent1"/>
              </a:buClr>
              <a:buSzPct val="100000"/>
              <a:buFont typeface="Calibri"/>
              <a:buNone/>
            </a:pPr>
            <a:endParaRPr sz="1800" b="0" i="0" u="none" strike="noStrike" cap="none">
              <a:solidFill>
                <a:srgbClr val="60839B"/>
              </a:solidFill>
              <a:latin typeface="Calibri"/>
              <a:ea typeface="Calibri"/>
              <a:cs typeface="Calibri"/>
              <a:sym typeface="Calibri"/>
            </a:endParaRPr>
          </a:p>
          <a:p>
            <a:pPr marL="91440" marR="0" lvl="0" indent="-111601" algn="l" rtl="0">
              <a:lnSpc>
                <a:spcPct val="90000"/>
              </a:lnSpc>
              <a:spcBef>
                <a:spcPts val="1600"/>
              </a:spcBef>
              <a:spcAft>
                <a:spcPts val="0"/>
              </a:spcAft>
              <a:buClr>
                <a:schemeClr val="accent1"/>
              </a:buClr>
              <a:buSzPct val="100000"/>
              <a:buFont typeface="Calibri"/>
              <a:buChar char=" "/>
            </a:pPr>
            <a:r>
              <a:rPr lang="en-US" sz="1900" b="1">
                <a:solidFill>
                  <a:srgbClr val="60839B"/>
                </a:solidFill>
                <a:latin typeface="Calibri"/>
                <a:ea typeface="Calibri"/>
                <a:cs typeface="Calibri"/>
                <a:sym typeface="Calibri"/>
              </a:rPr>
              <a:t>Advantages when working with traditionally underserved populations</a:t>
            </a:r>
            <a:endParaRPr/>
          </a:p>
          <a:p>
            <a:pPr marL="384048" marR="0" lvl="1" indent="-182879" algn="l" rtl="0">
              <a:lnSpc>
                <a:spcPct val="90000"/>
              </a:lnSpc>
              <a:spcBef>
                <a:spcPts val="400"/>
              </a:spcBef>
              <a:spcAft>
                <a:spcPts val="0"/>
              </a:spcAft>
              <a:buClr>
                <a:schemeClr val="accent1"/>
              </a:buClr>
              <a:buSzPct val="100000"/>
              <a:buFont typeface="Calibri"/>
              <a:buChar char="◦"/>
            </a:pPr>
            <a:r>
              <a:rPr lang="en-US" sz="1800" b="0" i="0" u="none" strike="noStrike" cap="none">
                <a:solidFill>
                  <a:srgbClr val="60839B"/>
                </a:solidFill>
                <a:latin typeface="Calibri"/>
                <a:ea typeface="Calibri"/>
                <a:cs typeface="Calibri"/>
                <a:sym typeface="Calibri"/>
              </a:rPr>
              <a:t>Li et al., 2013; Tracey &amp; Sedlacek, 1986; Dennis, Phinney, Chateco, 2005; Ting, 2003</a:t>
            </a:r>
            <a:endParaRPr/>
          </a:p>
        </p:txBody>
      </p:sp>
      <p:sp>
        <p:nvSpPr>
          <p:cNvPr id="285" name="Google Shape;285;p6"/>
          <p:cNvSpPr txBox="1">
            <a:spLocks noGrp="1"/>
          </p:cNvSpPr>
          <p:nvPr>
            <p:ph type="sldNum" idx="12"/>
          </p:nvPr>
        </p:nvSpPr>
        <p:spPr>
          <a:xfrm>
            <a:off x="10758922" y="6217920"/>
            <a:ext cx="365760" cy="3657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Gill Sans"/>
              <a:buNone/>
            </a:pPr>
            <a:fld id="{00000000-1234-1234-1234-123412341234}" type="slidenum">
              <a:rPr lang="en-US" sz="1100" b="0" i="0" u="none" strike="noStrike" cap="none">
                <a:solidFill>
                  <a:srgbClr val="FFFFFF"/>
                </a:solidFill>
                <a:latin typeface="Gill Sans"/>
                <a:ea typeface="Gill Sans"/>
                <a:cs typeface="Gill Sans"/>
                <a:sym typeface="Gill Sans"/>
              </a:rPr>
              <a:t>6</a:t>
            </a:fld>
            <a:endParaRPr sz="1100" b="0" i="0" u="none" strike="noStrike" cap="none">
              <a:solidFill>
                <a:srgbClr val="FFFFFF"/>
              </a:solidFill>
              <a:latin typeface="Gill Sans"/>
              <a:ea typeface="Gill Sans"/>
              <a:cs typeface="Gill Sans"/>
              <a:sym typeface="Gill Sans"/>
            </a:endParaRPr>
          </a:p>
        </p:txBody>
      </p:sp>
      <p:pic>
        <p:nvPicPr>
          <p:cNvPr id="286" name="Google Shape;286;p6"/>
          <p:cNvPicPr preferRelativeResize="0"/>
          <p:nvPr/>
        </p:nvPicPr>
        <p:blipFill rotWithShape="1">
          <a:blip r:embed="rId3">
            <a:alphaModFix/>
          </a:blip>
          <a:srcRect/>
          <a:stretch/>
        </p:blipFill>
        <p:spPr>
          <a:xfrm>
            <a:off x="632790" y="1063672"/>
            <a:ext cx="3488477" cy="1837878"/>
          </a:xfrm>
          <a:prstGeom prst="rect">
            <a:avLst/>
          </a:prstGeom>
          <a:noFill/>
          <a:ln>
            <a:noFill/>
          </a:ln>
          <a:effectLst>
            <a:outerShdw blurRad="190500" algn="tl" rotWithShape="0">
              <a:srgbClr val="000000">
                <a:alpha val="69803"/>
              </a:srgbClr>
            </a:outerShdw>
          </a:effectLst>
        </p:spPr>
      </p:pic>
      <p:pic>
        <p:nvPicPr>
          <p:cNvPr id="287" name="Google Shape;287;p6"/>
          <p:cNvPicPr preferRelativeResize="0"/>
          <p:nvPr/>
        </p:nvPicPr>
        <p:blipFill rotWithShape="1">
          <a:blip r:embed="rId4">
            <a:alphaModFix/>
          </a:blip>
          <a:srcRect/>
          <a:stretch/>
        </p:blipFill>
        <p:spPr>
          <a:xfrm>
            <a:off x="2567249" y="1295877"/>
            <a:ext cx="3577922" cy="1792105"/>
          </a:xfrm>
          <a:prstGeom prst="rect">
            <a:avLst/>
          </a:prstGeom>
          <a:noFill/>
          <a:ln>
            <a:noFill/>
          </a:ln>
          <a:effectLst>
            <a:outerShdw blurRad="190500" algn="tl" rotWithShape="0">
              <a:srgbClr val="000000">
                <a:alpha val="69803"/>
              </a:srgbClr>
            </a:outerShdw>
          </a:effectLst>
        </p:spPr>
      </p:pic>
      <p:pic>
        <p:nvPicPr>
          <p:cNvPr id="288" name="Google Shape;288;p6"/>
          <p:cNvPicPr preferRelativeResize="0"/>
          <p:nvPr/>
        </p:nvPicPr>
        <p:blipFill rotWithShape="1">
          <a:blip r:embed="rId5">
            <a:alphaModFix/>
          </a:blip>
          <a:srcRect/>
          <a:stretch/>
        </p:blipFill>
        <p:spPr>
          <a:xfrm>
            <a:off x="204786" y="2340026"/>
            <a:ext cx="2998870" cy="2150326"/>
          </a:xfrm>
          <a:prstGeom prst="rect">
            <a:avLst/>
          </a:prstGeom>
          <a:noFill/>
          <a:ln>
            <a:noFill/>
          </a:ln>
          <a:effectLst>
            <a:outerShdw blurRad="190500" algn="tl" rotWithShape="0">
              <a:srgbClr val="000000">
                <a:alpha val="69803"/>
              </a:srgbClr>
            </a:outerShdw>
          </a:effectLst>
        </p:spPr>
      </p:pic>
      <p:pic>
        <p:nvPicPr>
          <p:cNvPr id="289" name="Google Shape;289;p6"/>
          <p:cNvPicPr preferRelativeResize="0"/>
          <p:nvPr/>
        </p:nvPicPr>
        <p:blipFill rotWithShape="1">
          <a:blip r:embed="rId6">
            <a:alphaModFix/>
          </a:blip>
          <a:srcRect/>
          <a:stretch/>
        </p:blipFill>
        <p:spPr>
          <a:xfrm>
            <a:off x="2875481" y="2468546"/>
            <a:ext cx="3611601" cy="2231615"/>
          </a:xfrm>
          <a:prstGeom prst="rect">
            <a:avLst/>
          </a:prstGeom>
          <a:noFill/>
          <a:ln>
            <a:noFill/>
          </a:ln>
          <a:effectLst>
            <a:outerShdw blurRad="190500" algn="tl" rotWithShape="0">
              <a:srgbClr val="000000">
                <a:alpha val="69803"/>
              </a:srgbClr>
            </a:outerShdw>
          </a:effectLst>
        </p:spPr>
      </p:pic>
      <p:pic>
        <p:nvPicPr>
          <p:cNvPr id="290" name="Google Shape;290;p6"/>
          <p:cNvPicPr preferRelativeResize="0"/>
          <p:nvPr/>
        </p:nvPicPr>
        <p:blipFill rotWithShape="1">
          <a:blip r:embed="rId7">
            <a:alphaModFix/>
          </a:blip>
          <a:srcRect/>
          <a:stretch/>
        </p:blipFill>
        <p:spPr>
          <a:xfrm>
            <a:off x="591189" y="3707418"/>
            <a:ext cx="3851548" cy="2059288"/>
          </a:xfrm>
          <a:prstGeom prst="rect">
            <a:avLst/>
          </a:prstGeom>
          <a:noFill/>
          <a:ln>
            <a:noFill/>
          </a:ln>
          <a:effectLst>
            <a:outerShdw blurRad="190500" algn="tl" rotWithShape="0">
              <a:srgbClr val="000000">
                <a:alpha val="69803"/>
              </a:srgbClr>
            </a:outerShdw>
          </a:effectLst>
        </p:spPr>
      </p:pic>
      <p:pic>
        <p:nvPicPr>
          <p:cNvPr id="291" name="Google Shape;291;p6"/>
          <p:cNvPicPr preferRelativeResize="0"/>
          <p:nvPr/>
        </p:nvPicPr>
        <p:blipFill rotWithShape="1">
          <a:blip r:embed="rId8">
            <a:alphaModFix/>
          </a:blip>
          <a:srcRect b="7360"/>
          <a:stretch/>
        </p:blipFill>
        <p:spPr>
          <a:xfrm>
            <a:off x="3170504" y="3825541"/>
            <a:ext cx="2924908" cy="2032204"/>
          </a:xfrm>
          <a:prstGeom prst="rect">
            <a:avLst/>
          </a:prstGeom>
          <a:noFill/>
          <a:ln>
            <a:noFill/>
          </a:ln>
          <a:effectLst>
            <a:outerShdw blurRad="190500" algn="tl" rotWithShape="0">
              <a:srgbClr val="000000">
                <a:alpha val="69803"/>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500"/>
                                        <p:tgtEl>
                                          <p:spTgt spid="2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7"/>
                                        </p:tgtEl>
                                        <p:attrNameLst>
                                          <p:attrName>style.visibility</p:attrName>
                                        </p:attrNameLst>
                                      </p:cBhvr>
                                      <p:to>
                                        <p:strVal val="visible"/>
                                      </p:to>
                                    </p:set>
                                    <p:animEffect transition="in" filter="fade">
                                      <p:cBhvr>
                                        <p:cTn id="11" dur="500"/>
                                        <p:tgtEl>
                                          <p:spTgt spid="28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4">
                                            <p:txEl>
                                              <p:pRg st="0" end="0"/>
                                            </p:txEl>
                                          </p:spTgt>
                                        </p:tgtEl>
                                        <p:attrNameLst>
                                          <p:attrName>style.visibility</p:attrName>
                                        </p:attrNameLst>
                                      </p:cBhvr>
                                      <p:to>
                                        <p:strVal val="visible"/>
                                      </p:to>
                                    </p:set>
                                    <p:animEffect transition="in" filter="fade">
                                      <p:cBhvr>
                                        <p:cTn id="15" dur="500"/>
                                        <p:tgtEl>
                                          <p:spTgt spid="284">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4">
                                            <p:txEl>
                                              <p:pRg st="1" end="1"/>
                                            </p:txEl>
                                          </p:spTgt>
                                        </p:tgtEl>
                                        <p:attrNameLst>
                                          <p:attrName>style.visibility</p:attrName>
                                        </p:attrNameLst>
                                      </p:cBhvr>
                                      <p:to>
                                        <p:strVal val="visible"/>
                                      </p:to>
                                    </p:set>
                                    <p:animEffect transition="in" filter="fade">
                                      <p:cBhvr>
                                        <p:cTn id="19" dur="500"/>
                                        <p:tgtEl>
                                          <p:spTgt spid="284">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84">
                                            <p:txEl>
                                              <p:pRg st="2" end="2"/>
                                            </p:txEl>
                                          </p:spTgt>
                                        </p:tgtEl>
                                        <p:attrNameLst>
                                          <p:attrName>style.visibility</p:attrName>
                                        </p:attrNameLst>
                                      </p:cBhvr>
                                      <p:to>
                                        <p:strVal val="visible"/>
                                      </p:to>
                                    </p:set>
                                    <p:animEffect transition="in" filter="fade">
                                      <p:cBhvr>
                                        <p:cTn id="23" dur="500"/>
                                        <p:tgtEl>
                                          <p:spTgt spid="284">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4">
                                            <p:txEl>
                                              <p:pRg st="3" end="3"/>
                                            </p:txEl>
                                          </p:spTgt>
                                        </p:tgtEl>
                                        <p:attrNameLst>
                                          <p:attrName>style.visibility</p:attrName>
                                        </p:attrNameLst>
                                      </p:cBhvr>
                                      <p:to>
                                        <p:strVal val="visible"/>
                                      </p:to>
                                    </p:set>
                                    <p:animEffect transition="in" filter="fade">
                                      <p:cBhvr>
                                        <p:cTn id="27" dur="500"/>
                                        <p:tgtEl>
                                          <p:spTgt spid="284">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84">
                                            <p:txEl>
                                              <p:pRg st="4" end="4"/>
                                            </p:txEl>
                                          </p:spTgt>
                                        </p:tgtEl>
                                        <p:attrNameLst>
                                          <p:attrName>style.visibility</p:attrName>
                                        </p:attrNameLst>
                                      </p:cBhvr>
                                      <p:to>
                                        <p:strVal val="visible"/>
                                      </p:to>
                                    </p:set>
                                    <p:animEffect transition="in" filter="fade">
                                      <p:cBhvr>
                                        <p:cTn id="31" dur="500"/>
                                        <p:tgtEl>
                                          <p:spTgt spid="284">
                                            <p:txEl>
                                              <p:pRg st="4" end="4"/>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84">
                                            <p:txEl>
                                              <p:pRg st="5" end="5"/>
                                            </p:txEl>
                                          </p:spTgt>
                                        </p:tgtEl>
                                        <p:attrNameLst>
                                          <p:attrName>style.visibility</p:attrName>
                                        </p:attrNameLst>
                                      </p:cBhvr>
                                      <p:to>
                                        <p:strVal val="visible"/>
                                      </p:to>
                                    </p:set>
                                    <p:animEffect transition="in" filter="fade">
                                      <p:cBhvr>
                                        <p:cTn id="35" dur="500"/>
                                        <p:tgtEl>
                                          <p:spTgt spid="284">
                                            <p:txEl>
                                              <p:pRg st="5" end="5"/>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84">
                                            <p:txEl>
                                              <p:pRg st="6" end="6"/>
                                            </p:txEl>
                                          </p:spTgt>
                                        </p:tgtEl>
                                        <p:attrNameLst>
                                          <p:attrName>style.visibility</p:attrName>
                                        </p:attrNameLst>
                                      </p:cBhvr>
                                      <p:to>
                                        <p:strVal val="visible"/>
                                      </p:to>
                                    </p:set>
                                    <p:animEffect transition="in" filter="fade">
                                      <p:cBhvr>
                                        <p:cTn id="39" dur="500"/>
                                        <p:tgtEl>
                                          <p:spTgt spid="284">
                                            <p:txEl>
                                              <p:pRg st="6" end="6"/>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84">
                                            <p:txEl>
                                              <p:pRg st="7" end="7"/>
                                            </p:txEl>
                                          </p:spTgt>
                                        </p:tgtEl>
                                        <p:attrNameLst>
                                          <p:attrName>style.visibility</p:attrName>
                                        </p:attrNameLst>
                                      </p:cBhvr>
                                      <p:to>
                                        <p:strVal val="visible"/>
                                      </p:to>
                                    </p:set>
                                    <p:animEffect transition="in" filter="fade">
                                      <p:cBhvr>
                                        <p:cTn id="43" dur="500"/>
                                        <p:tgtEl>
                                          <p:spTgt spid="284">
                                            <p:txEl>
                                              <p:pRg st="7" end="7"/>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84">
                                            <p:txEl>
                                              <p:pRg st="8" end="8"/>
                                            </p:txEl>
                                          </p:spTgt>
                                        </p:tgtEl>
                                        <p:attrNameLst>
                                          <p:attrName>style.visibility</p:attrName>
                                        </p:attrNameLst>
                                      </p:cBhvr>
                                      <p:to>
                                        <p:strVal val="visible"/>
                                      </p:to>
                                    </p:set>
                                    <p:animEffect transition="in" filter="fade">
                                      <p:cBhvr>
                                        <p:cTn id="47" dur="500"/>
                                        <p:tgtEl>
                                          <p:spTgt spid="284">
                                            <p:txEl>
                                              <p:pRg st="8" end="8"/>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4">
                                            <p:txEl>
                                              <p:pRg st="9" end="9"/>
                                            </p:txEl>
                                          </p:spTgt>
                                        </p:tgtEl>
                                        <p:attrNameLst>
                                          <p:attrName>style.visibility</p:attrName>
                                        </p:attrNameLst>
                                      </p:cBhvr>
                                      <p:to>
                                        <p:strVal val="visible"/>
                                      </p:to>
                                    </p:set>
                                    <p:animEffect transition="in" filter="fade">
                                      <p:cBhvr>
                                        <p:cTn id="51" dur="500"/>
                                        <p:tgtEl>
                                          <p:spTgt spid="284">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88"/>
                                        </p:tgtEl>
                                        <p:attrNameLst>
                                          <p:attrName>style.visibility</p:attrName>
                                        </p:attrNameLst>
                                      </p:cBhvr>
                                      <p:to>
                                        <p:strVal val="visible"/>
                                      </p:to>
                                    </p:set>
                                    <p:animEffect transition="in" filter="fade">
                                      <p:cBhvr>
                                        <p:cTn id="56" dur="500"/>
                                        <p:tgtEl>
                                          <p:spTgt spid="288"/>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89"/>
                                        </p:tgtEl>
                                        <p:attrNameLst>
                                          <p:attrName>style.visibility</p:attrName>
                                        </p:attrNameLst>
                                      </p:cBhvr>
                                      <p:to>
                                        <p:strVal val="visible"/>
                                      </p:to>
                                    </p:set>
                                    <p:animEffect transition="in" filter="fade">
                                      <p:cBhvr>
                                        <p:cTn id="60" dur="500"/>
                                        <p:tgtEl>
                                          <p:spTgt spid="28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90"/>
                                        </p:tgtEl>
                                        <p:attrNameLst>
                                          <p:attrName>style.visibility</p:attrName>
                                        </p:attrNameLst>
                                      </p:cBhvr>
                                      <p:to>
                                        <p:strVal val="visible"/>
                                      </p:to>
                                    </p:set>
                                    <p:animEffect transition="in" filter="fade">
                                      <p:cBhvr>
                                        <p:cTn id="65" dur="500"/>
                                        <p:tgtEl>
                                          <p:spTgt spid="290"/>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291"/>
                                        </p:tgtEl>
                                        <p:attrNameLst>
                                          <p:attrName>style.visibility</p:attrName>
                                        </p:attrNameLst>
                                      </p:cBhvr>
                                      <p:to>
                                        <p:strVal val="visible"/>
                                      </p:to>
                                    </p:set>
                                    <p:animEffect transition="in" filter="fade">
                                      <p:cBhvr>
                                        <p:cTn id="69"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7"/>
          <p:cNvSpPr/>
          <p:nvPr/>
        </p:nvSpPr>
        <p:spPr>
          <a:xfrm>
            <a:off x="0" y="0"/>
            <a:ext cx="12192000" cy="6858000"/>
          </a:xfrm>
          <a:prstGeom prst="rect">
            <a:avLst/>
          </a:prstGeom>
          <a:solidFill>
            <a:srgbClr val="7493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7"/>
          <p:cNvSpPr/>
          <p:nvPr/>
        </p:nvSpPr>
        <p:spPr>
          <a:xfrm>
            <a:off x="477012" y="480060"/>
            <a:ext cx="11237976" cy="58978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8" name="Google Shape;298;p7"/>
          <p:cNvPicPr preferRelativeResize="0"/>
          <p:nvPr/>
        </p:nvPicPr>
        <p:blipFill rotWithShape="1">
          <a:blip r:embed="rId3">
            <a:alphaModFix/>
          </a:blip>
          <a:srcRect/>
          <a:stretch/>
        </p:blipFill>
        <p:spPr>
          <a:xfrm>
            <a:off x="1167911" y="801793"/>
            <a:ext cx="9856177" cy="52730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8"/>
          <p:cNvPicPr preferRelativeResize="0"/>
          <p:nvPr/>
        </p:nvPicPr>
        <p:blipFill rotWithShape="1">
          <a:blip r:embed="rId3">
            <a:alphaModFix/>
          </a:blip>
          <a:srcRect/>
          <a:stretch/>
        </p:blipFill>
        <p:spPr>
          <a:xfrm>
            <a:off x="643469" y="743628"/>
            <a:ext cx="6405291" cy="3154605"/>
          </a:xfrm>
          <a:prstGeom prst="rect">
            <a:avLst/>
          </a:prstGeom>
          <a:noFill/>
          <a:ln>
            <a:noFill/>
          </a:ln>
        </p:spPr>
      </p:pic>
      <p:sp>
        <p:nvSpPr>
          <p:cNvPr id="304" name="Google Shape;304;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FFFFFF"/>
                </a:solidFill>
                <a:latin typeface="Arial"/>
                <a:ea typeface="Arial"/>
                <a:cs typeface="Arial"/>
                <a:sym typeface="Arial"/>
              </a:rPr>
              <a:t>8</a:t>
            </a:fld>
            <a:endParaRPr>
              <a:solidFill>
                <a:srgbClr val="FFFFFF"/>
              </a:solidFill>
              <a:latin typeface="Arial"/>
              <a:ea typeface="Arial"/>
              <a:cs typeface="Arial"/>
              <a:sym typeface="Arial"/>
            </a:endParaRPr>
          </a:p>
        </p:txBody>
      </p:sp>
      <p:pic>
        <p:nvPicPr>
          <p:cNvPr id="305" name="Google Shape;305;p8"/>
          <p:cNvPicPr preferRelativeResize="0"/>
          <p:nvPr/>
        </p:nvPicPr>
        <p:blipFill rotWithShape="1">
          <a:blip r:embed="rId4">
            <a:alphaModFix/>
          </a:blip>
          <a:srcRect/>
          <a:stretch/>
        </p:blipFill>
        <p:spPr>
          <a:xfrm>
            <a:off x="1310902" y="1646737"/>
            <a:ext cx="5976364" cy="3429000"/>
          </a:xfrm>
          <a:prstGeom prst="rect">
            <a:avLst/>
          </a:prstGeom>
          <a:noFill/>
          <a:ln>
            <a:noFill/>
          </a:ln>
        </p:spPr>
      </p:pic>
      <p:sp>
        <p:nvSpPr>
          <p:cNvPr id="306" name="Google Shape;306;p8"/>
          <p:cNvSpPr txBox="1"/>
          <p:nvPr/>
        </p:nvSpPr>
        <p:spPr>
          <a:xfrm>
            <a:off x="7789594" y="1727050"/>
            <a:ext cx="3661573" cy="3539430"/>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Clr>
                <a:srgbClr val="000000"/>
              </a:buClr>
              <a:buSzPts val="1600"/>
              <a:buFont typeface="Arial"/>
              <a:buAutoNum type="arabicPeriod"/>
            </a:pPr>
            <a:r>
              <a:rPr lang="en-US" sz="1600">
                <a:solidFill>
                  <a:srgbClr val="000000"/>
                </a:solidFill>
                <a:latin typeface="Arial"/>
                <a:ea typeface="Arial"/>
                <a:cs typeface="Arial"/>
                <a:sym typeface="Arial"/>
              </a:rPr>
              <a:t>Connect students with online survey</a:t>
            </a:r>
            <a:endParaRPr/>
          </a:p>
          <a:p>
            <a:pPr marL="800080" marR="0" lvl="1" indent="-342891" algn="l" rtl="0">
              <a:spcBef>
                <a:spcPts val="0"/>
              </a:spcBef>
              <a:spcAft>
                <a:spcPts val="0"/>
              </a:spcAft>
              <a:buClr>
                <a:srgbClr val="000000"/>
              </a:buClr>
              <a:buSzPts val="1600"/>
              <a:buFont typeface="Calibri"/>
              <a:buAutoNum type="alphaLcPeriod"/>
            </a:pPr>
            <a:r>
              <a:rPr lang="en-US" sz="1600" b="0" i="0" u="none" strike="noStrike" cap="none">
                <a:solidFill>
                  <a:srgbClr val="000000"/>
                </a:solidFill>
                <a:latin typeface="Arial"/>
                <a:ea typeface="Arial"/>
                <a:cs typeface="Arial"/>
                <a:sym typeface="Arial"/>
              </a:rPr>
              <a:t>Open link</a:t>
            </a:r>
            <a:endParaRPr/>
          </a:p>
          <a:p>
            <a:pPr marL="800080" marR="0" lvl="1" indent="-342891" algn="l" rtl="0">
              <a:spcBef>
                <a:spcPts val="0"/>
              </a:spcBef>
              <a:spcAft>
                <a:spcPts val="0"/>
              </a:spcAft>
              <a:buClr>
                <a:srgbClr val="000000"/>
              </a:buClr>
              <a:buSzPts val="1600"/>
              <a:buFont typeface="Calibri"/>
              <a:buAutoNum type="alphaLcPeriod"/>
            </a:pPr>
            <a:r>
              <a:rPr lang="en-US" sz="1600" b="0" i="0" u="none" strike="noStrike" cap="none">
                <a:solidFill>
                  <a:srgbClr val="000000"/>
                </a:solidFill>
                <a:latin typeface="Arial"/>
                <a:ea typeface="Arial"/>
                <a:cs typeface="Arial"/>
                <a:sym typeface="Arial"/>
              </a:rPr>
              <a:t>Uploaded roster</a:t>
            </a:r>
            <a:endParaRPr/>
          </a:p>
          <a:p>
            <a:pPr marL="800080" marR="0" lvl="1" indent="-241290" algn="l" rtl="0">
              <a:spcBef>
                <a:spcPts val="0"/>
              </a:spcBef>
              <a:spcAft>
                <a:spcPts val="0"/>
              </a:spcAft>
              <a:buClr>
                <a:srgbClr val="000000"/>
              </a:buClr>
              <a:buSzPts val="1600"/>
              <a:buFont typeface="Calibri"/>
              <a:buNone/>
            </a:pPr>
            <a:endParaRPr sz="1600" b="0" i="0" u="none" strike="noStrike" cap="none">
              <a:solidFill>
                <a:srgbClr val="000000"/>
              </a:solidFill>
              <a:latin typeface="Arial"/>
              <a:ea typeface="Arial"/>
              <a:cs typeface="Arial"/>
              <a:sym typeface="Arial"/>
            </a:endParaRPr>
          </a:p>
          <a:p>
            <a:pPr marL="342891" marR="0" lvl="0" indent="-342891" algn="l" rtl="0">
              <a:spcBef>
                <a:spcPts val="0"/>
              </a:spcBef>
              <a:spcAft>
                <a:spcPts val="0"/>
              </a:spcAft>
              <a:buClr>
                <a:srgbClr val="000000"/>
              </a:buClr>
              <a:buSzPts val="1600"/>
              <a:buFont typeface="Calibri"/>
              <a:buAutoNum type="arabicPeriod"/>
            </a:pPr>
            <a:r>
              <a:rPr lang="en-US" sz="1600">
                <a:solidFill>
                  <a:srgbClr val="000000"/>
                </a:solidFill>
                <a:latin typeface="Arial"/>
                <a:ea typeface="Arial"/>
                <a:cs typeface="Arial"/>
                <a:sym typeface="Arial"/>
              </a:rPr>
              <a:t>Students then receive instructions about the purpose, importance, and confidentiality of the assessment.</a:t>
            </a:r>
            <a:endParaRPr/>
          </a:p>
          <a:p>
            <a:pPr marL="342891" marR="0" lvl="0" indent="-241290" algn="l" rtl="0">
              <a:spcBef>
                <a:spcPts val="0"/>
              </a:spcBef>
              <a:spcAft>
                <a:spcPts val="0"/>
              </a:spcAft>
              <a:buClr>
                <a:srgbClr val="000000"/>
              </a:buClr>
              <a:buSzPts val="1600"/>
              <a:buFont typeface="Calibri"/>
              <a:buNone/>
            </a:pPr>
            <a:endParaRPr sz="1600">
              <a:solidFill>
                <a:srgbClr val="000000"/>
              </a:solidFill>
              <a:latin typeface="Arial"/>
              <a:ea typeface="Arial"/>
              <a:cs typeface="Arial"/>
              <a:sym typeface="Arial"/>
            </a:endParaRPr>
          </a:p>
          <a:p>
            <a:pPr marL="342891" marR="0" lvl="0" indent="-342891" algn="l" rtl="0">
              <a:spcBef>
                <a:spcPts val="0"/>
              </a:spcBef>
              <a:spcAft>
                <a:spcPts val="0"/>
              </a:spcAft>
              <a:buClr>
                <a:srgbClr val="000000"/>
              </a:buClr>
              <a:buSzPts val="1600"/>
              <a:buFont typeface="Calibri"/>
              <a:buAutoNum type="arabicPeriod"/>
            </a:pPr>
            <a:r>
              <a:rPr lang="en-US" sz="1600">
                <a:solidFill>
                  <a:srgbClr val="000000"/>
                </a:solidFill>
                <a:latin typeface="Arial"/>
                <a:ea typeface="Arial"/>
                <a:cs typeface="Arial"/>
                <a:sym typeface="Arial"/>
              </a:rPr>
              <a:t>Students then complete brief, Likert-type statements about their behavioral, motivational, emotional, and social attributes.</a:t>
            </a:r>
            <a:endParaRPr/>
          </a:p>
        </p:txBody>
      </p:sp>
      <p:pic>
        <p:nvPicPr>
          <p:cNvPr id="307" name="Google Shape;307;p8"/>
          <p:cNvPicPr preferRelativeResize="0"/>
          <p:nvPr/>
        </p:nvPicPr>
        <p:blipFill rotWithShape="1">
          <a:blip r:embed="rId5">
            <a:alphaModFix/>
          </a:blip>
          <a:srcRect/>
          <a:stretch/>
        </p:blipFill>
        <p:spPr>
          <a:xfrm>
            <a:off x="2363615" y="3496765"/>
            <a:ext cx="5162156" cy="2443009"/>
          </a:xfrm>
          <a:prstGeom prst="rect">
            <a:avLst/>
          </a:prstGeom>
          <a:noFill/>
          <a:ln>
            <a:noFill/>
          </a:ln>
        </p:spPr>
      </p:pic>
      <p:sp>
        <p:nvSpPr>
          <p:cNvPr id="308" name="Google Shape;308;p8"/>
          <p:cNvSpPr txBox="1"/>
          <p:nvPr/>
        </p:nvSpPr>
        <p:spPr>
          <a:xfrm>
            <a:off x="7663543" y="195980"/>
            <a:ext cx="3690257" cy="1450757"/>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482B8"/>
              </a:buClr>
              <a:buSzPts val="2800"/>
              <a:buFont typeface="Calibri"/>
              <a:buNone/>
            </a:pPr>
            <a:r>
              <a:rPr lang="en-US" sz="2800" b="1">
                <a:solidFill>
                  <a:srgbClr val="2482B8"/>
                </a:solidFill>
                <a:latin typeface="Calibri"/>
                <a:ea typeface="Calibri"/>
                <a:cs typeface="Calibri"/>
                <a:sym typeface="Calibri"/>
              </a:rPr>
              <a:t>The ISSAQ Student Survey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6">
                                            <p:txEl>
                                              <p:pRg st="0" end="0"/>
                                            </p:txEl>
                                          </p:spTgt>
                                        </p:tgtEl>
                                        <p:attrNameLst>
                                          <p:attrName>style.visibility</p:attrName>
                                        </p:attrNameLst>
                                      </p:cBhvr>
                                      <p:to>
                                        <p:strVal val="visible"/>
                                      </p:to>
                                    </p:set>
                                    <p:animEffect transition="in" filter="fade">
                                      <p:cBhvr>
                                        <p:cTn id="11" dur="500"/>
                                        <p:tgtEl>
                                          <p:spTgt spid="30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6">
                                            <p:txEl>
                                              <p:pRg st="1" end="1"/>
                                            </p:txEl>
                                          </p:spTgt>
                                        </p:tgtEl>
                                        <p:attrNameLst>
                                          <p:attrName>style.visibility</p:attrName>
                                        </p:attrNameLst>
                                      </p:cBhvr>
                                      <p:to>
                                        <p:strVal val="visible"/>
                                      </p:to>
                                    </p:set>
                                    <p:animEffect transition="in" filter="fade">
                                      <p:cBhvr>
                                        <p:cTn id="15" dur="500"/>
                                        <p:tgtEl>
                                          <p:spTgt spid="306">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6">
                                            <p:txEl>
                                              <p:pRg st="2" end="2"/>
                                            </p:txEl>
                                          </p:spTgt>
                                        </p:tgtEl>
                                        <p:attrNameLst>
                                          <p:attrName>style.visibility</p:attrName>
                                        </p:attrNameLst>
                                      </p:cBhvr>
                                      <p:to>
                                        <p:strVal val="visible"/>
                                      </p:to>
                                    </p:set>
                                    <p:animEffect transition="in" filter="fade">
                                      <p:cBhvr>
                                        <p:cTn id="19" dur="500"/>
                                        <p:tgtEl>
                                          <p:spTgt spid="306">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6">
                                            <p:txEl>
                                              <p:pRg st="3" end="3"/>
                                            </p:txEl>
                                          </p:spTgt>
                                        </p:tgtEl>
                                        <p:attrNameLst>
                                          <p:attrName>style.visibility</p:attrName>
                                        </p:attrNameLst>
                                      </p:cBhvr>
                                      <p:to>
                                        <p:strVal val="visible"/>
                                      </p:to>
                                    </p:set>
                                    <p:animEffect transition="in" filter="fade">
                                      <p:cBhvr>
                                        <p:cTn id="23" dur="500"/>
                                        <p:tgtEl>
                                          <p:spTgt spid="306">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6">
                                            <p:txEl>
                                              <p:pRg st="4" end="4"/>
                                            </p:txEl>
                                          </p:spTgt>
                                        </p:tgtEl>
                                        <p:attrNameLst>
                                          <p:attrName>style.visibility</p:attrName>
                                        </p:attrNameLst>
                                      </p:cBhvr>
                                      <p:to>
                                        <p:strVal val="visible"/>
                                      </p:to>
                                    </p:set>
                                    <p:animEffect transition="in" filter="fade">
                                      <p:cBhvr>
                                        <p:cTn id="27" dur="500"/>
                                        <p:tgtEl>
                                          <p:spTgt spid="306">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6">
                                            <p:txEl>
                                              <p:pRg st="5" end="5"/>
                                            </p:txEl>
                                          </p:spTgt>
                                        </p:tgtEl>
                                        <p:attrNameLst>
                                          <p:attrName>style.visibility</p:attrName>
                                        </p:attrNameLst>
                                      </p:cBhvr>
                                      <p:to>
                                        <p:strVal val="visible"/>
                                      </p:to>
                                    </p:set>
                                    <p:animEffect transition="in" filter="fade">
                                      <p:cBhvr>
                                        <p:cTn id="31" dur="500"/>
                                        <p:tgtEl>
                                          <p:spTgt spid="306">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6">
                                            <p:txEl>
                                              <p:pRg st="6" end="6"/>
                                            </p:txEl>
                                          </p:spTgt>
                                        </p:tgtEl>
                                        <p:attrNameLst>
                                          <p:attrName>style.visibility</p:attrName>
                                        </p:attrNameLst>
                                      </p:cBhvr>
                                      <p:to>
                                        <p:strVal val="visible"/>
                                      </p:to>
                                    </p:set>
                                    <p:animEffect transition="in" filter="fade">
                                      <p:cBhvr>
                                        <p:cTn id="35" dur="500"/>
                                        <p:tgtEl>
                                          <p:spTgt spid="306">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05"/>
                                        </p:tgtEl>
                                        <p:attrNameLst>
                                          <p:attrName>style.visibility</p:attrName>
                                        </p:attrNameLst>
                                      </p:cBhvr>
                                      <p:to>
                                        <p:strVal val="visible"/>
                                      </p:to>
                                    </p:set>
                                    <p:animEffect transition="in" filter="fade">
                                      <p:cBhvr>
                                        <p:cTn id="39" dur="500"/>
                                        <p:tgtEl>
                                          <p:spTgt spid="30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07"/>
                                        </p:tgtEl>
                                        <p:attrNameLst>
                                          <p:attrName>style.visibility</p:attrName>
                                        </p:attrNameLst>
                                      </p:cBhvr>
                                      <p:to>
                                        <p:strVal val="visible"/>
                                      </p:to>
                                    </p:set>
                                    <p:animEffect transition="in" filter="fade">
                                      <p:cBhvr>
                                        <p:cTn id="43"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60839B"/>
              </a:buClr>
              <a:buSzPts val="4800"/>
              <a:buFont typeface="Calibri"/>
              <a:buNone/>
            </a:pPr>
            <a:r>
              <a:rPr lang="en-US"/>
              <a:t>Key points about the survey</a:t>
            </a:r>
            <a:endParaRPr/>
          </a:p>
        </p:txBody>
      </p:sp>
      <p:sp>
        <p:nvSpPr>
          <p:cNvPr id="314" name="Google Shape;314;p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225425" lvl="0" indent="-225425" algn="l" rtl="0">
              <a:lnSpc>
                <a:spcPct val="90000"/>
              </a:lnSpc>
              <a:spcBef>
                <a:spcPts val="0"/>
              </a:spcBef>
              <a:spcAft>
                <a:spcPts val="0"/>
              </a:spcAft>
              <a:buSzPts val="2000"/>
              <a:buFont typeface="Arial"/>
              <a:buChar char="•"/>
            </a:pPr>
            <a:r>
              <a:rPr lang="en-US" dirty="0"/>
              <a:t>Importance</a:t>
            </a:r>
            <a:endParaRPr dirty="0"/>
          </a:p>
          <a:p>
            <a:pPr marL="225425" lvl="0" indent="-225425" algn="l" rtl="0">
              <a:lnSpc>
                <a:spcPct val="90000"/>
              </a:lnSpc>
              <a:spcBef>
                <a:spcPts val="1400"/>
              </a:spcBef>
              <a:spcAft>
                <a:spcPts val="0"/>
              </a:spcAft>
              <a:buSzPts val="2000"/>
              <a:buFont typeface="Arial"/>
              <a:buChar char="•"/>
            </a:pPr>
            <a:r>
              <a:rPr lang="en-US" dirty="0"/>
              <a:t>There are no “right” answers</a:t>
            </a:r>
            <a:endParaRPr dirty="0"/>
          </a:p>
          <a:p>
            <a:pPr marL="225425" lvl="0" indent="-225425" algn="l" rtl="0">
              <a:lnSpc>
                <a:spcPct val="90000"/>
              </a:lnSpc>
              <a:spcBef>
                <a:spcPts val="1400"/>
              </a:spcBef>
              <a:spcAft>
                <a:spcPts val="0"/>
              </a:spcAft>
              <a:buSzPts val="2000"/>
              <a:buFont typeface="Arial"/>
              <a:buChar char="•"/>
            </a:pPr>
            <a:r>
              <a:rPr lang="en-US" dirty="0"/>
              <a:t>Your first answer is usually the best one</a:t>
            </a:r>
            <a:endParaRPr dirty="0"/>
          </a:p>
          <a:p>
            <a:pPr marL="225425" lvl="0" indent="-225425" algn="l" rtl="0">
              <a:lnSpc>
                <a:spcPct val="90000"/>
              </a:lnSpc>
              <a:spcBef>
                <a:spcPts val="1400"/>
              </a:spcBef>
              <a:spcAft>
                <a:spcPts val="0"/>
              </a:spcAft>
              <a:buSzPts val="2000"/>
              <a:buFont typeface="Arial"/>
              <a:buChar char="•"/>
            </a:pPr>
            <a:r>
              <a:rPr lang="en-US" dirty="0"/>
              <a:t>Confidentiality</a:t>
            </a:r>
            <a:endParaRPr dirty="0"/>
          </a:p>
          <a:p>
            <a:pPr marL="225425" lvl="0" indent="-225425" algn="l" rtl="0">
              <a:lnSpc>
                <a:spcPct val="90000"/>
              </a:lnSpc>
              <a:spcBef>
                <a:spcPts val="1400"/>
              </a:spcBef>
              <a:spcAft>
                <a:spcPts val="0"/>
              </a:spcAft>
              <a:buSzPts val="2000"/>
              <a:buFont typeface="Arial"/>
              <a:buChar char="•"/>
            </a:pPr>
            <a:r>
              <a:rPr lang="en-US" dirty="0"/>
              <a:t>Expectation (experience, time, etc.)</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Retrospect">
  <a:themeElements>
    <a:clrScheme name="Custom 3">
      <a:dk1>
        <a:srgbClr val="405767"/>
      </a:dk1>
      <a:lt1>
        <a:srgbClr val="FFFFFF"/>
      </a:lt1>
      <a:dk2>
        <a:srgbClr val="667E8A"/>
      </a:dk2>
      <a:lt2>
        <a:srgbClr val="CCCCCC"/>
      </a:lt2>
      <a:accent1>
        <a:srgbClr val="72C5E7"/>
      </a:accent1>
      <a:accent2>
        <a:srgbClr val="2281B8"/>
      </a:accent2>
      <a:accent3>
        <a:srgbClr val="791400"/>
      </a:accent3>
      <a:accent4>
        <a:srgbClr val="B42117"/>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834</Words>
  <Application>Microsoft Macintosh PowerPoint</Application>
  <PresentationFormat>Widescreen</PresentationFormat>
  <Paragraphs>114</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Gill Sans</vt:lpstr>
      <vt:lpstr>Calibri</vt:lpstr>
      <vt:lpstr>Noto Sans Symbols</vt:lpstr>
      <vt:lpstr>Rockwell</vt:lpstr>
      <vt:lpstr>Arial</vt:lpstr>
      <vt:lpstr>Retrospect</vt:lpstr>
      <vt:lpstr>1_Retrospect</vt:lpstr>
      <vt:lpstr>ISSAQ Assessment</vt:lpstr>
      <vt:lpstr>Agenda</vt:lpstr>
      <vt:lpstr>What do you think you need most to be successful in college?</vt:lpstr>
      <vt:lpstr>PowerPoint Presentation</vt:lpstr>
      <vt:lpstr>What are noncognitive skills?</vt:lpstr>
      <vt:lpstr>PowerPoint Presentation</vt:lpstr>
      <vt:lpstr>PowerPoint Presentation</vt:lpstr>
      <vt:lpstr>PowerPoint Presentation</vt:lpstr>
      <vt:lpstr>Key points about the survey</vt:lpstr>
      <vt:lpstr>ISSAQ Instructions</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ISSAQ Assessment</dc:title>
  <dc:creator>Ross Markle</dc:creator>
  <cp:lastModifiedBy>Mianna Ada</cp:lastModifiedBy>
  <cp:revision>3</cp:revision>
  <dcterms:created xsi:type="dcterms:W3CDTF">2020-09-11T13:57:22Z</dcterms:created>
  <dcterms:modified xsi:type="dcterms:W3CDTF">2023-06-01T00:43:05Z</dcterms:modified>
</cp:coreProperties>
</file>